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5"/>
  </p:notesMasterIdLst>
  <p:handoutMasterIdLst>
    <p:handoutMasterId r:id="rId26"/>
  </p:handoutMasterIdLst>
  <p:sldIdLst>
    <p:sldId id="264" r:id="rId2"/>
    <p:sldId id="1745" r:id="rId3"/>
    <p:sldId id="1821" r:id="rId4"/>
    <p:sldId id="1822" r:id="rId5"/>
    <p:sldId id="1824" r:id="rId6"/>
    <p:sldId id="1825" r:id="rId7"/>
    <p:sldId id="1823" r:id="rId8"/>
    <p:sldId id="1837" r:id="rId9"/>
    <p:sldId id="1839" r:id="rId10"/>
    <p:sldId id="1826" r:id="rId11"/>
    <p:sldId id="1838" r:id="rId12"/>
    <p:sldId id="1828" r:id="rId13"/>
    <p:sldId id="1829" r:id="rId14"/>
    <p:sldId id="1830" r:id="rId15"/>
    <p:sldId id="1831" r:id="rId16"/>
    <p:sldId id="1840" r:id="rId17"/>
    <p:sldId id="1841" r:id="rId18"/>
    <p:sldId id="1832" r:id="rId19"/>
    <p:sldId id="1835" r:id="rId20"/>
    <p:sldId id="1836" r:id="rId21"/>
    <p:sldId id="1820" r:id="rId22"/>
    <p:sldId id="1833" r:id="rId23"/>
    <p:sldId id="820" r:id="rId24"/>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b="1"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b="1"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b="1"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b="1"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b="1"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b="1"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b="1"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b="1"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b="1"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24">
          <p15:clr>
            <a:srgbClr val="A4A3A4"/>
          </p15:clr>
        </p15:guide>
        <p15:guide id="2" pos="291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 id="2" name="Athene"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DDDDDD"/>
    <a:srgbClr val="FF7C80"/>
    <a:srgbClr val="FF0000"/>
    <a:srgbClr val="FEBAB8"/>
    <a:srgbClr val="FFFF99"/>
    <a:srgbClr val="FF5757"/>
    <a:srgbClr val="DFE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autoAdjust="0"/>
  </p:normalViewPr>
  <p:slideViewPr>
    <p:cSldViewPr>
      <p:cViewPr varScale="1">
        <p:scale>
          <a:sx n="75" d="100"/>
          <a:sy n="75" d="100"/>
        </p:scale>
        <p:origin x="366" y="66"/>
      </p:cViewPr>
      <p:guideLst>
        <p:guide orient="horz" pos="2024"/>
        <p:guide pos="2913"/>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atin typeface="Arial" panose="020B0604020202020204" pitchFamily="34" charset="0"/>
                <a:ea typeface="宋体" panose="02010600030101010101" pitchFamily="2" charset="-122"/>
                <a:cs typeface="+mn-cs"/>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buFontTx/>
              <a:buNone/>
              <a:defRPr sz="1200">
                <a:latin typeface="Arial" panose="020B0604020202020204" pitchFamily="34" charset="0"/>
                <a:ea typeface="宋体" panose="02010600030101010101" pitchFamily="2" charset="-122"/>
                <a:cs typeface="+mn-cs"/>
              </a:defRPr>
            </a:lvl1pPr>
          </a:lstStyle>
          <a:p>
            <a:pPr>
              <a:defRPr/>
            </a:pPr>
            <a:fld id="{998314A4-7FB8-410C-9B09-E33ABE8731E3}" type="datetimeFigureOut">
              <a:rPr lang="zh-CN" altLang="en-US"/>
              <a:t>2017/5/5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Tx/>
              <a:buNone/>
              <a:defRPr sz="1200">
                <a:latin typeface="Arial" panose="020B0604020202020204" pitchFamily="34" charset="0"/>
                <a:ea typeface="宋体" panose="02010600030101010101" pitchFamily="2" charset="-122"/>
                <a:cs typeface="+mn-cs"/>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Arial" panose="020B0604020202020204" pitchFamily="34" charset="0"/>
              </a:defRPr>
            </a:lvl1pPr>
          </a:lstStyle>
          <a:p>
            <a:pPr>
              <a:defRPr/>
            </a:pPr>
            <a:fld id="{B5DA86A4-0075-4455-BD2E-BCB4AAD1240C}" type="slidenum">
              <a:rPr lang="zh-CN" altLang="en-US"/>
              <a:t>‹#›</a:t>
            </a:fld>
            <a:endParaRPr lang="zh-CN" altLang="en-US"/>
          </a:p>
        </p:txBody>
      </p:sp>
    </p:spTree>
    <p:extLst>
      <p:ext uri="{BB962C8B-B14F-4D97-AF65-F5344CB8AC3E}">
        <p14:creationId xmlns:p14="http://schemas.microsoft.com/office/powerpoint/2010/main" val="4150245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buFontTx/>
              <a:buNone/>
              <a:defRPr sz="1200" b="0">
                <a:latin typeface="Arial" panose="020B0604020202020204" pitchFamily="34" charset="0"/>
                <a:ea typeface="宋体" panose="02010600030101010101" pitchFamily="2" charset="-122"/>
                <a:cs typeface="+mn-cs"/>
              </a:defRPr>
            </a:lvl1pPr>
          </a:lstStyle>
          <a:p>
            <a:pPr>
              <a:defRPr/>
            </a:pPr>
            <a:endParaRPr lang="zh-CN" altLang="zh-CN"/>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buFontTx/>
              <a:buNone/>
              <a:defRPr sz="1200" b="0">
                <a:latin typeface="Arial" panose="020B0604020202020204" pitchFamily="34" charset="0"/>
                <a:ea typeface="宋体" panose="02010600030101010101" pitchFamily="2" charset="-122"/>
                <a:cs typeface="+mn-cs"/>
              </a:defRPr>
            </a:lvl1pPr>
          </a:lstStyle>
          <a:p>
            <a:pPr>
              <a:defRPr/>
            </a:pPr>
            <a:endParaRPr lang="zh-CN" altLang="zh-CN"/>
          </a:p>
        </p:txBody>
      </p:sp>
      <p:sp>
        <p:nvSpPr>
          <p:cNvPr id="56324" name="Rectangle 4"/>
          <p:cNvSpPr>
            <a:spLocks noGrp="1" noRot="1" noChangeAspect="1" noChangeArrowheads="1"/>
          </p:cNvSpPr>
          <p:nvPr>
            <p:ph type="sldImg" idx="4294967295"/>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noProof="0"/>
              <a:t>单击此处编辑母版文本样式</a:t>
            </a:r>
          </a:p>
          <a:p>
            <a:pPr lvl="1"/>
            <a:r>
              <a:rPr lang="zh-CN" noProof="0"/>
              <a:t>第二级</a:t>
            </a:r>
          </a:p>
          <a:p>
            <a:pPr lvl="2"/>
            <a:r>
              <a:rPr lang="zh-CN" noProof="0"/>
              <a:t>第三级</a:t>
            </a:r>
          </a:p>
          <a:p>
            <a:pPr lvl="3"/>
            <a:r>
              <a:rPr lang="zh-CN" noProof="0"/>
              <a:t>第四级</a:t>
            </a:r>
          </a:p>
          <a:p>
            <a:pPr lvl="4"/>
            <a:r>
              <a:rPr lang="zh-CN" noProof="0"/>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buFontTx/>
              <a:buNone/>
              <a:defRPr sz="1200" b="0">
                <a:latin typeface="Arial" panose="020B0604020202020204" pitchFamily="34" charset="0"/>
                <a:ea typeface="宋体" panose="02010600030101010101" pitchFamily="2" charset="-122"/>
                <a:cs typeface="+mn-cs"/>
              </a:defRPr>
            </a:lvl1pPr>
          </a:lstStyle>
          <a:p>
            <a:pPr>
              <a:defRPr/>
            </a:pPr>
            <a:endParaRPr lang="zh-CN" altLang="zh-CN"/>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sz="1200" b="0">
                <a:latin typeface="Arial" panose="020B0604020202020204" pitchFamily="34" charset="0"/>
              </a:defRPr>
            </a:lvl1pPr>
          </a:lstStyle>
          <a:p>
            <a:pPr>
              <a:defRPr/>
            </a:pPr>
            <a:fld id="{026A4FEC-2F14-4071-A641-64D10EE4FB1B}" type="slidenum">
              <a:rPr lang="zh-CN" altLang="zh-CN"/>
              <a:t>‹#›</a:t>
            </a:fld>
            <a:endParaRPr lang="zh-CN" altLang="zh-CN"/>
          </a:p>
        </p:txBody>
      </p:sp>
    </p:spTree>
    <p:extLst>
      <p:ext uri="{BB962C8B-B14F-4D97-AF65-F5344CB8AC3E}">
        <p14:creationId xmlns:p14="http://schemas.microsoft.com/office/powerpoint/2010/main" val="5716645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E9B5F256-3C04-48F0-97C5-25E13E826FE8}" type="datetime1">
              <a:rPr lang="zh-CN" altLang="en-US" smtClean="0"/>
              <a:t>2017/5/5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C06F71E-03EE-428C-B3E4-D86F3BBE656C}"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75459E68-E5DE-4F10-9A75-41768B236ABD}" type="datetime1">
              <a:rPr lang="zh-CN" altLang="en-US" smtClean="0"/>
              <a:t>2017/5/5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03800C-CA24-48F7-B8AA-2F102A609560}"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0E3BBA05-CC24-44B5-AD62-BB6024C8EC46}" type="datetime1">
              <a:rPr lang="zh-CN" altLang="en-US" smtClean="0"/>
              <a:t>2017/5/5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60C2328-383C-49C8-A717-AD6D39CD4634}"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5688013" cy="798513"/>
          </a:xfrm>
        </p:spPr>
        <p:txBody>
          <a:bodyPr/>
          <a:lstStyle/>
          <a:p>
            <a:r>
              <a:rPr lang="en-US" altLang="zh-CN"/>
              <a:t>Click to edit Master title style</a:t>
            </a:r>
            <a:endParaRPr lang="zh-CN" altLang="en-US"/>
          </a:p>
        </p:txBody>
      </p:sp>
      <p:sp>
        <p:nvSpPr>
          <p:cNvPr id="3" name="Table Placeholder 2"/>
          <p:cNvSpPr>
            <a:spLocks noGrp="1"/>
          </p:cNvSpPr>
          <p:nvPr>
            <p:ph type="tbl" idx="1"/>
          </p:nvPr>
        </p:nvSpPr>
        <p:spPr>
          <a:xfrm>
            <a:off x="539750" y="1671638"/>
            <a:ext cx="7921625" cy="4133850"/>
          </a:xfrm>
        </p:spPr>
        <p:txBody>
          <a:bodyPr/>
          <a:lstStyle/>
          <a:p>
            <a:endParaRPr lang="zh-CN" alt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ltLang="zh-CN"/>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zh-CN"/>
          </a:p>
        </p:txBody>
      </p:sp>
      <p:sp>
        <p:nvSpPr>
          <p:cNvPr id="6" name="Slide Number Placeholder 5"/>
          <p:cNvSpPr>
            <a:spLocks noGrp="1"/>
          </p:cNvSpPr>
          <p:nvPr>
            <p:ph type="sldNum" sz="quarter" idx="12"/>
          </p:nvPr>
        </p:nvSpPr>
        <p:spPr>
          <a:xfrm>
            <a:off x="5724525" y="6265863"/>
            <a:ext cx="2133600" cy="476250"/>
          </a:xfrm>
        </p:spPr>
        <p:txBody>
          <a:bodyPr/>
          <a:lstStyle>
            <a:lvl1pPr>
              <a:defRPr/>
            </a:lvl1pPr>
          </a:lstStyle>
          <a:p>
            <a:r>
              <a:rPr lang="zh-CN" altLang="zh-CN"/>
              <a:t>page </a:t>
            </a:r>
            <a:fld id="{35A88F92-37C9-4BA8-AA5C-EB15ED5B5526}"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692696"/>
          </a:xfrm>
        </p:spPr>
        <p:txBody>
          <a:bodyPr/>
          <a:lstStyle>
            <a:lvl1pPr>
              <a:defRPr b="1">
                <a:solidFill>
                  <a:srgbClr val="FF0000"/>
                </a:solidFill>
                <a:latin typeface="黑体" panose="02010609060101010101" pitchFamily="49" charset="-122"/>
                <a:ea typeface="黑体" panose="02010609060101010101" pitchFamily="49" charset="-122"/>
              </a:defRPr>
            </a:lvl1pPr>
          </a:lstStyle>
          <a:p>
            <a:r>
              <a:rPr lang="zh-CN" altLang="en-US" noProof="1"/>
              <a:t>单击此处编辑母版标题样式</a:t>
            </a:r>
          </a:p>
        </p:txBody>
      </p:sp>
      <p:sp>
        <p:nvSpPr>
          <p:cNvPr id="3" name="内容占位符 2"/>
          <p:cNvSpPr>
            <a:spLocks noGrp="1"/>
          </p:cNvSpPr>
          <p:nvPr>
            <p:ph idx="1"/>
          </p:nvPr>
        </p:nvSpPr>
        <p:spPr>
          <a:xfrm>
            <a:off x="107504" y="908720"/>
            <a:ext cx="8928992" cy="5217443"/>
          </a:xfrm>
        </p:spPr>
        <p:txBody>
          <a:bodyPr>
            <a:noAutofit/>
          </a:bodyPr>
          <a:lstStyle>
            <a:lvl1pPr marL="342900" indent="-342900">
              <a:lnSpc>
                <a:spcPct val="100000"/>
              </a:lnSpc>
              <a:spcBef>
                <a:spcPts val="600"/>
              </a:spcBef>
              <a:spcAft>
                <a:spcPts val="300"/>
              </a:spcAft>
              <a:buFont typeface="Wingdings" panose="05000000000000000000" pitchFamily="2" charset="2"/>
              <a:buChar char="p"/>
              <a:defRPr sz="2400"/>
            </a:lvl1pPr>
            <a:lvl2pPr marL="742950" indent="-285750">
              <a:lnSpc>
                <a:spcPct val="100000"/>
              </a:lnSpc>
              <a:spcBef>
                <a:spcPts val="600"/>
              </a:spcBef>
              <a:spcAft>
                <a:spcPts val="300"/>
              </a:spcAft>
              <a:buFont typeface="Wingdings" panose="05000000000000000000" pitchFamily="2" charset="2"/>
              <a:buChar char="Ø"/>
              <a:defRPr sz="2000"/>
            </a:lvl2pPr>
            <a:lvl3pPr marL="1143000" indent="-228600">
              <a:lnSpc>
                <a:spcPct val="100000"/>
              </a:lnSpc>
              <a:spcBef>
                <a:spcPts val="600"/>
              </a:spcBef>
              <a:spcAft>
                <a:spcPts val="300"/>
              </a:spcAft>
              <a:buFont typeface="Arial" panose="020B0604020202020204" pitchFamily="34" charset="0"/>
              <a:buChar char="•"/>
              <a:defRPr sz="1800"/>
            </a:lvl3pPr>
            <a:lvl4pPr>
              <a:lnSpc>
                <a:spcPct val="100000"/>
              </a:lnSpc>
              <a:spcBef>
                <a:spcPts val="600"/>
              </a:spcBef>
              <a:spcAft>
                <a:spcPts val="300"/>
              </a:spcAft>
              <a:defRPr sz="1600"/>
            </a:lvl4pPr>
            <a:lvl5pPr>
              <a:lnSpc>
                <a:spcPct val="100000"/>
              </a:lnSpc>
              <a:spcBef>
                <a:spcPts val="600"/>
              </a:spcBef>
              <a:spcAft>
                <a:spcPts val="300"/>
              </a:spcAft>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altLang="zh-CN" noProof="1"/>
          </a:p>
        </p:txBody>
      </p:sp>
      <p:sp>
        <p:nvSpPr>
          <p:cNvPr id="4" name="灯片编号占位符 5"/>
          <p:cNvSpPr>
            <a:spLocks noGrp="1"/>
          </p:cNvSpPr>
          <p:nvPr>
            <p:ph type="sldNum" sz="quarter" idx="10"/>
          </p:nvPr>
        </p:nvSpPr>
        <p:spPr>
          <a:xfrm>
            <a:off x="6948488" y="6264275"/>
            <a:ext cx="1017587" cy="365125"/>
          </a:xfrm>
        </p:spPr>
        <p:txBody>
          <a:bodyPr/>
          <a:lstStyle>
            <a:lvl1pPr>
              <a:defRPr/>
            </a:lvl1pPr>
          </a:lstStyle>
          <a:p>
            <a:pPr>
              <a:defRPr/>
            </a:pPr>
            <a:r>
              <a:rPr lang="en-US" altLang="zh-CN"/>
              <a:t>Page </a:t>
            </a:r>
            <a:fld id="{F6C72183-3157-4C1F-9868-9115DD1C8F51}" type="slidenum">
              <a:rPr lang="zh-CN" altLang="en-US"/>
              <a:t>‹#›</a:t>
            </a:fld>
            <a:endParaRPr lang="zh-CN" altLang="en-US"/>
          </a:p>
        </p:txBody>
      </p:sp>
      <p:sp>
        <p:nvSpPr>
          <p:cNvPr id="5" name="日期占位符 3"/>
          <p:cNvSpPr>
            <a:spLocks noGrp="1"/>
          </p:cNvSpPr>
          <p:nvPr>
            <p:ph type="dt" sz="half" idx="11"/>
          </p:nvPr>
        </p:nvSpPr>
        <p:spPr/>
        <p:txBody>
          <a:bodyPr/>
          <a:lstStyle>
            <a:lvl1pPr>
              <a:defRPr/>
            </a:lvl1pPr>
          </a:lstStyle>
          <a:p>
            <a:pPr>
              <a:defRPr/>
            </a:pPr>
            <a:fld id="{02B10640-18B0-492E-B231-304AEAE19234}" type="datetime1">
              <a:rPr lang="zh-CN" altLang="en-US" smtClean="0"/>
              <a:t>2017/5/5</a:t>
            </a:fld>
            <a:endParaRPr lang="zh-CN" altLang="en-US"/>
          </a:p>
        </p:txBody>
      </p:sp>
      <p:sp>
        <p:nvSpPr>
          <p:cNvPr id="6" name="页脚占位符 4"/>
          <p:cNvSpPr>
            <a:spLocks noGrp="1"/>
          </p:cNvSpPr>
          <p:nvPr>
            <p:ph type="ftr" sz="quarter" idx="12"/>
          </p:nvPr>
        </p:nvSpPr>
        <p:spPr/>
        <p:txBody>
          <a:bodyPr/>
          <a:lstStyle>
            <a:lvl1pPr>
              <a:defRPr/>
            </a:lvl1pPr>
          </a:lstStyle>
          <a:p>
            <a:pPr>
              <a:defRPr/>
            </a:pP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53A6524-7AFF-4211-9CC7-0BDE09B7890B}" type="datetime1">
              <a:rPr lang="zh-CN" altLang="en-US" smtClean="0"/>
              <a:t>2017/5/5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3BB2D99-E77C-4563-B4F6-1DF82715B67B}"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fld id="{B1E64622-0F3A-4ABC-9D4A-7625A963FF9A}" type="datetime1">
              <a:rPr lang="zh-CN" altLang="en-US" smtClean="0"/>
              <a:t>2017/5/5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61D9679-AC39-4824-BF35-CCBB9C3699F8}"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fld id="{38DEB9DC-CE35-4859-9EC3-108246FD986D}" type="datetime1">
              <a:rPr lang="zh-CN" altLang="en-US" smtClean="0"/>
              <a:t>2017/5/5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89C097E-3D5D-40B2-91E9-B4754DFC0A83}"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fld id="{BE14A020-1323-47CB-BF5A-B69A5B464FB6}" type="datetime1">
              <a:rPr lang="zh-CN" altLang="en-US" smtClean="0"/>
              <a:t>2017/5/5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12E09F7-4042-47DC-B35D-2F034678B41C}"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B5A5214-3C58-4FCC-A904-3473BADE2E23}" type="datetime1">
              <a:rPr lang="zh-CN" altLang="en-US" smtClean="0"/>
              <a:t>2017/5/5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FA73233-C11E-435B-A7D5-AACFEFDFDA13}"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86A8516-C65C-4168-846B-F2BC99456FEB}" type="datetime1">
              <a:rPr lang="zh-CN" altLang="en-US" smtClean="0"/>
              <a:t>2017/5/5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477C39B-2B7F-4135-8429-25FCD54A6CCB}"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7C8F386-7278-45DB-BE4B-639D7FD0DEC7}" type="datetime1">
              <a:rPr lang="zh-CN" altLang="en-US" smtClean="0"/>
              <a:t>2017/5/5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E2CB198-9B46-44D8-9840-DDB4CDFB8F32}"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Tx/>
              <a:buNone/>
              <a:defRPr sz="1200">
                <a:solidFill>
                  <a:schemeClr val="tx1">
                    <a:tint val="75000"/>
                  </a:schemeClr>
                </a:solidFill>
                <a:latin typeface="Arial" panose="020B0604020202020204" pitchFamily="34" charset="0"/>
                <a:ea typeface="宋体" panose="02010600030101010101" pitchFamily="2" charset="-122"/>
                <a:cs typeface="+mn-cs"/>
              </a:defRPr>
            </a:lvl1pPr>
          </a:lstStyle>
          <a:p>
            <a:pPr>
              <a:defRPr/>
            </a:pPr>
            <a:fld id="{CBDDE97F-4D7E-42FE-9B5C-EB08B37C2AC2}" type="datetime1">
              <a:rPr lang="zh-CN" altLang="en-US" smtClean="0"/>
              <a:t>2017/5/5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Tx/>
              <a:buNone/>
              <a:defRPr sz="1200">
                <a:solidFill>
                  <a:schemeClr val="tx1">
                    <a:tint val="75000"/>
                  </a:schemeClr>
                </a:solidFill>
                <a:latin typeface="Arial" panose="020B0604020202020204" pitchFamily="34" charset="0"/>
                <a:ea typeface="宋体" panose="02010600030101010101" pitchFamily="2" charset="-122"/>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Arial" panose="020B0604020202020204" pitchFamily="34" charset="0"/>
              </a:defRPr>
            </a:lvl1pPr>
          </a:lstStyle>
          <a:p>
            <a:pPr>
              <a:defRPr/>
            </a:pPr>
            <a:fld id="{A58DD064-BA8D-40B7-B316-F5840ECFA2D4}" type="slidenum">
              <a:rPr lang="zh-CN" altLang="en-US"/>
              <a:t>‹#›</a:t>
            </a:fld>
            <a:endParaRPr lang="zh-CN" altLang="en-US"/>
          </a:p>
        </p:txBody>
      </p:sp>
      <p:pic>
        <p:nvPicPr>
          <p:cNvPr id="1031" name="图片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D:\VV_L\New VI design\03_Basic Design Phase\PPT封面_龙芯中科.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p:cNvSpPr>
            <a:spLocks noChangeArrowheads="1"/>
          </p:cNvSpPr>
          <p:nvPr/>
        </p:nvSpPr>
        <p:spPr bwMode="auto">
          <a:xfrm>
            <a:off x="929005" y="4175760"/>
            <a:ext cx="712914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zh-CN" altLang="zh-CN" sz="2400" b="0" dirty="0" smtClean="0">
                <a:solidFill>
                  <a:schemeClr val="bg1"/>
                </a:solidFill>
                <a:latin typeface="微软雅黑" panose="020B0503020204020204" pitchFamily="34" charset="-122"/>
                <a:ea typeface="微软雅黑" panose="020B0503020204020204" pitchFamily="34" charset="-122"/>
              </a:rPr>
              <a:t>201</a:t>
            </a:r>
            <a:r>
              <a:rPr lang="en-US" altLang="zh-CN" sz="2400" b="0" dirty="0">
                <a:solidFill>
                  <a:schemeClr val="bg1"/>
                </a:solidFill>
                <a:latin typeface="微软雅黑" panose="020B0503020204020204" pitchFamily="34" charset="-122"/>
                <a:ea typeface="微软雅黑" panose="020B0503020204020204" pitchFamily="34" charset="-122"/>
              </a:rPr>
              <a:t>7</a:t>
            </a:r>
            <a:r>
              <a:rPr lang="zh-CN" altLang="zh-CN" sz="2400" b="0" dirty="0" smtClean="0">
                <a:solidFill>
                  <a:schemeClr val="bg1"/>
                </a:solidFill>
                <a:latin typeface="微软雅黑" panose="020B0503020204020204" pitchFamily="34" charset="-122"/>
                <a:ea typeface="微软雅黑" panose="020B0503020204020204" pitchFamily="34" charset="-122"/>
              </a:rPr>
              <a:t>.</a:t>
            </a:r>
            <a:r>
              <a:rPr lang="en-US" altLang="zh-CN" sz="2400" b="0" dirty="0" smtClean="0">
                <a:solidFill>
                  <a:schemeClr val="bg1"/>
                </a:solidFill>
                <a:latin typeface="微软雅黑" panose="020B0503020204020204" pitchFamily="34" charset="-122"/>
                <a:ea typeface="微软雅黑" panose="020B0503020204020204" pitchFamily="34" charset="-122"/>
              </a:rPr>
              <a:t>5.6</a:t>
            </a:r>
            <a:endParaRPr lang="en-US" altLang="zh-CN" sz="2400" b="0" dirty="0">
              <a:solidFill>
                <a:schemeClr val="bg1"/>
              </a:solidFill>
              <a:latin typeface="微软雅黑" panose="020B0503020204020204" pitchFamily="34" charset="-122"/>
              <a:ea typeface="微软雅黑" panose="020B0503020204020204" pitchFamily="34" charset="-122"/>
            </a:endParaRPr>
          </a:p>
        </p:txBody>
      </p:sp>
      <p:sp>
        <p:nvSpPr>
          <p:cNvPr id="17412" name="Rectangle 6"/>
          <p:cNvSpPr>
            <a:spLocks noChangeArrowheads="1"/>
          </p:cNvSpPr>
          <p:nvPr/>
        </p:nvSpPr>
        <p:spPr bwMode="auto">
          <a:xfrm>
            <a:off x="307340" y="1928495"/>
            <a:ext cx="856551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defRPr/>
            </a:pPr>
            <a:r>
              <a:rPr lang="zh-CN" altLang="en-US" sz="3200" spc="600" dirty="0" smtClean="0">
                <a:solidFill>
                  <a:schemeClr val="bg1"/>
                </a:solidFill>
                <a:latin typeface="微软雅黑" panose="020B0503020204020204" pitchFamily="34" charset="-122"/>
                <a:ea typeface="微软雅黑" panose="020B0503020204020204" pitchFamily="34" charset="-122"/>
                <a:sym typeface="+mn-ea"/>
              </a:rPr>
              <a:t>第一届系统能力培养大赛</a:t>
            </a:r>
            <a:endParaRPr lang="en-US" altLang="zh-CN" sz="3200" spc="600" dirty="0" smtClean="0">
              <a:solidFill>
                <a:schemeClr val="bg1"/>
              </a:solidFill>
              <a:latin typeface="微软雅黑" panose="020B0503020204020204" pitchFamily="34" charset="-122"/>
              <a:ea typeface="微软雅黑" panose="020B0503020204020204" pitchFamily="34" charset="-122"/>
              <a:sym typeface="+mn-ea"/>
            </a:endParaRPr>
          </a:p>
          <a:p>
            <a:pPr marL="342900" indent="-342900" algn="ctr">
              <a:spcBef>
                <a:spcPct val="20000"/>
              </a:spcBef>
              <a:defRPr/>
            </a:pPr>
            <a:r>
              <a:rPr lang="zh-CN" altLang="en-US" sz="3200" spc="600" dirty="0" smtClean="0">
                <a:solidFill>
                  <a:schemeClr val="bg1"/>
                </a:solidFill>
                <a:latin typeface="微软雅黑" panose="020B0503020204020204" pitchFamily="34" charset="-122"/>
                <a:ea typeface="微软雅黑" panose="020B0503020204020204" pitchFamily="34" charset="-122"/>
                <a:sym typeface="+mn-ea"/>
              </a:rPr>
              <a:t>技术方案解读</a:t>
            </a:r>
            <a:endParaRPr lang="zh-CN" altLang="en-US" sz="3200" spc="6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剪去对角的矩形 5"/>
          <p:cNvSpPr/>
          <p:nvPr/>
        </p:nvSpPr>
        <p:spPr>
          <a:xfrm>
            <a:off x="1619636" y="2780928"/>
            <a:ext cx="5040000" cy="475714"/>
          </a:xfrm>
          <a:prstGeom prst="snip2DiagRect">
            <a:avLst>
              <a:gd name="adj1" fmla="val 29893"/>
              <a:gd name="adj2" fmla="val 0"/>
            </a:avLst>
          </a:prstGeom>
          <a:solidFill>
            <a:srgbClr val="C00000"/>
          </a:solidFill>
          <a:ln w="9525">
            <a:noFill/>
          </a:ln>
          <a:effectLst>
            <a:outerShdw blurRad="50800" dist="38100" dir="2700000" algn="tl" rotWithShape="0">
              <a:prstClr val="black">
                <a:alpha val="40000"/>
              </a:prstClr>
            </a:outerShdw>
          </a:effectLst>
        </p:spPr>
        <p:txBody>
          <a:bodyPr rtlCol="0" anchor="ctr">
            <a:spAutoFit/>
          </a:bodyPr>
          <a:lstStyle/>
          <a:p>
            <a:pPr indent="304800" eaLnBrk="0" hangingPunct="0">
              <a:lnSpc>
                <a:spcPts val="1875"/>
              </a:lnSpc>
            </a:pPr>
            <a:r>
              <a:rPr lang="zh-CN" altLang="en-US" sz="2000" spc="300" dirty="0" smtClean="0">
                <a:solidFill>
                  <a:schemeClr val="bg1"/>
                </a:solidFill>
                <a:latin typeface="微软雅黑" panose="020B0503020204020204" pitchFamily="34" charset="-122"/>
                <a:ea typeface="微软雅黑" panose="020B0503020204020204" pitchFamily="34" charset="-122"/>
              </a:rPr>
              <a:t>大赛技术方案解读</a:t>
            </a: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sp>
        <p:nvSpPr>
          <p:cNvPr id="8" name="剪去对角的矩形 7"/>
          <p:cNvSpPr/>
          <p:nvPr/>
        </p:nvSpPr>
        <p:spPr>
          <a:xfrm>
            <a:off x="1619672" y="2018370"/>
            <a:ext cx="5040000" cy="475714"/>
          </a:xfrm>
          <a:prstGeom prst="snip2DiagRect">
            <a:avLst>
              <a:gd name="adj1" fmla="val 29893"/>
              <a:gd name="adj2" fmla="val 0"/>
            </a:avLst>
          </a:prstGeom>
          <a:solidFill>
            <a:schemeClr val="bg1">
              <a:lumMod val="50000"/>
            </a:schemeClr>
          </a:solidFill>
          <a:ln w="9525">
            <a:noFill/>
          </a:ln>
          <a:effectLst>
            <a:outerShdw blurRad="50800" dist="38100" dir="2700000" algn="tl" rotWithShape="0">
              <a:prstClr val="black">
                <a:alpha val="40000"/>
              </a:prstClr>
            </a:outerShdw>
          </a:effectLst>
        </p:spPr>
        <p:txBody>
          <a:bodyPr rtlCol="0" anchor="ctr">
            <a:spAutoFit/>
          </a:bodyPr>
          <a:lstStyle/>
          <a:p>
            <a:pPr indent="304800" eaLnBrk="0" hangingPunct="0">
              <a:lnSpc>
                <a:spcPts val="1875"/>
              </a:lnSpc>
            </a:pPr>
            <a:r>
              <a:rPr lang="zh-CN" altLang="en-US" sz="2000" spc="300" dirty="0" smtClean="0">
                <a:solidFill>
                  <a:schemeClr val="bg1"/>
                </a:solidFill>
                <a:latin typeface="微软雅黑" panose="020B0503020204020204" pitchFamily="34" charset="-122"/>
                <a:ea typeface="微软雅黑" panose="020B0503020204020204" pitchFamily="34" charset="-122"/>
              </a:rPr>
              <a:t>大赛章程宣讲</a:t>
            </a: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61918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DEF6ED74-C208-48D5-8DB5-1FD5D1EF4798}" type="slidenum">
              <a:rPr lang="en-US" altLang="zh-CN" sz="1000" dirty="0">
                <a:latin typeface="Myriad Pro" pitchFamily="34" charset="0"/>
                <a:ea typeface="宋体" panose="02010600030101010101" pitchFamily="2" charset="-122"/>
              </a:rPr>
              <a:t>11</a:t>
            </a:fld>
            <a:endParaRPr lang="en-US" altLang="zh-CN" sz="1000" dirty="0">
              <a:latin typeface="Myriad Pro" pitchFamily="34" charset="0"/>
              <a:ea typeface="宋体" panose="02010600030101010101" pitchFamily="2" charset="-122"/>
            </a:endParaRPr>
          </a:p>
        </p:txBody>
      </p:sp>
      <p:sp>
        <p:nvSpPr>
          <p:cNvPr id="24577" name="矩形 1"/>
          <p:cNvSpPr/>
          <p:nvPr/>
        </p:nvSpPr>
        <p:spPr>
          <a:xfrm>
            <a:off x="215949" y="345908"/>
            <a:ext cx="5364163" cy="400110"/>
          </a:xfrm>
          <a:prstGeom prst="rect">
            <a:avLst/>
          </a:prstGeom>
          <a:noFill/>
          <a:ln>
            <a:noFill/>
            <a:miter/>
          </a:ln>
        </p:spPr>
        <p:txBody>
          <a:bodyPr vert="horz" wrap="square" lIns="75195" tIns="39101" rIns="75195" bIns="39101" numCol="1" anchor="b" anchorCtr="0" compatLnSpc="1"/>
          <a:lstStyle/>
          <a:p>
            <a:pPr eaLnBrk="0" hangingPunct="0"/>
            <a:r>
              <a:rPr lang="zh-CN" altLang="en-US" sz="2000" dirty="0" smtClean="0">
                <a:latin typeface="微软雅黑" panose="020B0503020204020204" pitchFamily="34" charset="-122"/>
                <a:ea typeface="微软雅黑" panose="020B0503020204020204" pitchFamily="34" charset="-122"/>
                <a:cs typeface="+mj-cs"/>
              </a:rPr>
              <a:t>评价方式基本说明</a:t>
            </a:r>
            <a:endParaRPr lang="zh-CN" altLang="en-US" sz="2000" dirty="0">
              <a:latin typeface="微软雅黑" panose="020B0503020204020204" pitchFamily="34" charset="-122"/>
              <a:ea typeface="微软雅黑" panose="020B0503020204020204" pitchFamily="34" charset="-122"/>
              <a:cs typeface="+mj-cs"/>
            </a:endParaRPr>
          </a:p>
        </p:txBody>
      </p:sp>
      <p:sp>
        <p:nvSpPr>
          <p:cNvPr id="5" name="矩形 4"/>
          <p:cNvSpPr/>
          <p:nvPr/>
        </p:nvSpPr>
        <p:spPr>
          <a:xfrm>
            <a:off x="395536" y="1268760"/>
            <a:ext cx="8136904" cy="3831818"/>
          </a:xfrm>
          <a:prstGeom prst="rect">
            <a:avLst/>
          </a:prstGeom>
        </p:spPr>
        <p:txBody>
          <a:bodyPr wrap="square">
            <a:spAutoFit/>
          </a:bodyPr>
          <a:lstStyle/>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smtClean="0">
                <a:latin typeface="微软雅黑" panose="020B0503020204020204" pitchFamily="34" charset="-122"/>
                <a:ea typeface="微软雅黑" panose="020B0503020204020204" pitchFamily="34" charset="-122"/>
              </a:rPr>
              <a:t>除</a:t>
            </a:r>
            <a:r>
              <a:rPr lang="zh-CN" altLang="en-US" dirty="0">
                <a:latin typeface="微软雅黑" panose="020B0503020204020204" pitchFamily="34" charset="-122"/>
                <a:ea typeface="微软雅黑" panose="020B0503020204020204" pitchFamily="34" charset="-122"/>
              </a:rPr>
              <a:t>本技术方案特别要求、规定和禁止事项外，各参赛队自行决定</a:t>
            </a:r>
            <a:r>
              <a:rPr lang="en-US" altLang="zh-CN" dirty="0">
                <a:latin typeface="微软雅黑" panose="020B0503020204020204" pitchFamily="34" charset="-122"/>
                <a:ea typeface="微软雅黑" panose="020B0503020204020204" pitchFamily="34" charset="-122"/>
              </a:rPr>
              <a:t>CPU</a:t>
            </a:r>
            <a:r>
              <a:rPr lang="zh-CN" altLang="en-US" dirty="0">
                <a:latin typeface="微软雅黑" panose="020B0503020204020204" pitchFamily="34" charset="-122"/>
                <a:ea typeface="微软雅黑" panose="020B0503020204020204" pitchFamily="34" charset="-122"/>
              </a:rPr>
              <a:t>微架构、演示方案等。</a:t>
            </a:r>
          </a:p>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smtClean="0">
                <a:latin typeface="微软雅黑" panose="020B0503020204020204" pitchFamily="34" charset="-122"/>
                <a:ea typeface="微软雅黑" panose="020B0503020204020204" pitchFamily="34" charset="-122"/>
              </a:rPr>
              <a:t>大赛</a:t>
            </a:r>
            <a:r>
              <a:rPr lang="zh-CN" altLang="en-US" dirty="0">
                <a:latin typeface="微软雅黑" panose="020B0503020204020204" pitchFamily="34" charset="-122"/>
                <a:ea typeface="微软雅黑" panose="020B0503020204020204" pitchFamily="34" charset="-122"/>
              </a:rPr>
              <a:t>鼓励各参赛队综合运用各种知识（如流水线、超标量、预测、</a:t>
            </a:r>
            <a:r>
              <a:rPr lang="en-US" altLang="zh-CN" dirty="0">
                <a:latin typeface="微软雅黑" panose="020B0503020204020204" pitchFamily="34" charset="-122"/>
                <a:ea typeface="微软雅黑" panose="020B0503020204020204" pitchFamily="34" charset="-122"/>
              </a:rPr>
              <a:t>Cache</a:t>
            </a:r>
            <a:r>
              <a:rPr lang="zh-CN" altLang="en-US" dirty="0">
                <a:latin typeface="微软雅黑" panose="020B0503020204020204" pitchFamily="34" charset="-122"/>
                <a:ea typeface="微软雅黑" panose="020B0503020204020204" pitchFamily="34" charset="-122"/>
              </a:rPr>
              <a:t>等）并充分利用实验板硬件资源以尽可能提高</a:t>
            </a:r>
            <a:r>
              <a:rPr lang="en-US" altLang="zh-CN" dirty="0">
                <a:latin typeface="微软雅黑" panose="020B0503020204020204" pitchFamily="34" charset="-122"/>
                <a:ea typeface="微软雅黑" panose="020B0503020204020204" pitchFamily="34" charset="-122"/>
              </a:rPr>
              <a:t>CPU</a:t>
            </a:r>
            <a:r>
              <a:rPr lang="zh-CN" altLang="en-US" dirty="0">
                <a:latin typeface="微软雅黑" panose="020B0503020204020204" pitchFamily="34" charset="-122"/>
                <a:ea typeface="微软雅黑" panose="020B0503020204020204" pitchFamily="34" charset="-122"/>
              </a:rPr>
              <a:t>运行性能。</a:t>
            </a:r>
          </a:p>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smtClean="0">
                <a:latin typeface="微软雅黑" panose="020B0503020204020204" pitchFamily="34" charset="-122"/>
                <a:ea typeface="微软雅黑" panose="020B0503020204020204" pitchFamily="34" charset="-122"/>
              </a:rPr>
              <a:t>大赛</a:t>
            </a:r>
            <a:r>
              <a:rPr lang="zh-CN" altLang="en-US" dirty="0">
                <a:latin typeface="微软雅黑" panose="020B0503020204020204" pitchFamily="34" charset="-122"/>
                <a:ea typeface="微软雅黑" panose="020B0503020204020204" pitchFamily="34" charset="-122"/>
              </a:rPr>
              <a:t>鼓励各参赛队综合运用多种知识去构思并实现一个综合性的软硬件系统，以展示构造系统的想象力与能力。</a:t>
            </a:r>
          </a:p>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smtClean="0">
                <a:latin typeface="微软雅黑" panose="020B0503020204020204" pitchFamily="34" charset="-122"/>
                <a:ea typeface="微软雅黑" panose="020B0503020204020204" pitchFamily="34" charset="-122"/>
              </a:rPr>
              <a:t>为</a:t>
            </a:r>
            <a:r>
              <a:rPr lang="zh-CN" altLang="en-US" dirty="0">
                <a:latin typeface="微软雅黑" panose="020B0503020204020204" pitchFamily="34" charset="-122"/>
                <a:ea typeface="微软雅黑" panose="020B0503020204020204" pitchFamily="34" charset="-122"/>
              </a:rPr>
              <a:t>展示参赛队伍的设计水平、增加竞赛的对抗性以及体现“自主可控”的设计理念，进入决赛的参赛队还需要再实现若干条由大赛组委会定义的指令</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6103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DEF6ED74-C208-48D5-8DB5-1FD5D1EF4798}" type="slidenum">
              <a:rPr lang="en-US" altLang="zh-CN" sz="1000" dirty="0">
                <a:latin typeface="Myriad Pro" pitchFamily="34" charset="0"/>
                <a:ea typeface="宋体" panose="02010600030101010101" pitchFamily="2" charset="-122"/>
              </a:rPr>
              <a:t>12</a:t>
            </a:fld>
            <a:endParaRPr lang="en-US" altLang="zh-CN" sz="1000" dirty="0">
              <a:latin typeface="Myriad Pro" pitchFamily="34" charset="0"/>
              <a:ea typeface="宋体" panose="02010600030101010101" pitchFamily="2" charset="-122"/>
            </a:endParaRPr>
          </a:p>
        </p:txBody>
      </p:sp>
      <p:sp>
        <p:nvSpPr>
          <p:cNvPr id="24577" name="矩形 1"/>
          <p:cNvSpPr/>
          <p:nvPr/>
        </p:nvSpPr>
        <p:spPr>
          <a:xfrm>
            <a:off x="215949" y="345908"/>
            <a:ext cx="5364163" cy="400110"/>
          </a:xfrm>
          <a:prstGeom prst="rect">
            <a:avLst/>
          </a:prstGeom>
          <a:noFill/>
          <a:ln>
            <a:noFill/>
            <a:miter/>
          </a:ln>
        </p:spPr>
        <p:txBody>
          <a:bodyPr vert="horz" wrap="square" lIns="75195" tIns="39101" rIns="75195" bIns="39101" numCol="1" anchor="b" anchorCtr="0" compatLnSpc="1"/>
          <a:lstStyle/>
          <a:p>
            <a:pPr eaLnBrk="0" hangingPunct="0"/>
            <a:r>
              <a:rPr lang="zh-CN" altLang="en-US" sz="2000" dirty="0" smtClean="0">
                <a:latin typeface="微软雅黑" panose="020B0503020204020204" pitchFamily="34" charset="-122"/>
                <a:ea typeface="微软雅黑" panose="020B0503020204020204" pitchFamily="34" charset="-122"/>
                <a:cs typeface="+mj-cs"/>
              </a:rPr>
              <a:t>预赛评分标准</a:t>
            </a:r>
            <a:endParaRPr lang="zh-CN" altLang="en-US" sz="2000" dirty="0">
              <a:latin typeface="微软雅黑" panose="020B0503020204020204" pitchFamily="34" charset="-122"/>
              <a:ea typeface="微软雅黑" panose="020B0503020204020204" pitchFamily="34" charset="-122"/>
              <a:cs typeface="+mj-cs"/>
            </a:endParaRPr>
          </a:p>
        </p:txBody>
      </p:sp>
      <mc:AlternateContent xmlns:mc="http://schemas.openxmlformats.org/markup-compatibility/2006">
        <mc:Choice xmlns:a14="http://schemas.microsoft.com/office/drawing/2010/main" Requires="a14">
          <p:sp>
            <p:nvSpPr>
              <p:cNvPr id="2" name="矩形 1"/>
              <p:cNvSpPr/>
              <p:nvPr/>
            </p:nvSpPr>
            <p:spPr>
              <a:xfrm>
                <a:off x="2445668" y="1916832"/>
                <a:ext cx="4277133" cy="369332"/>
              </a:xfrm>
              <a:prstGeom prst="rect">
                <a:avLst/>
              </a:prstGeom>
              <a:solidFill>
                <a:schemeClr val="tx2">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1">
                          <a:latin typeface="Cambria Math" panose="02040503050406030204" pitchFamily="18" charset="0"/>
                        </a:rPr>
                        <m:t>总</m:t>
                      </m:r>
                      <m:r>
                        <a:rPr lang="zh-CN" altLang="en-US" b="1" i="0">
                          <a:latin typeface="Cambria Math" panose="02040503050406030204" pitchFamily="18" charset="0"/>
                        </a:rPr>
                        <m:t>成绩</m:t>
                      </m:r>
                      <m:r>
                        <a:rPr lang="zh-CN" altLang="en-US" b="1" i="0">
                          <a:latin typeface="Cambria Math" panose="02040503050406030204" pitchFamily="18" charset="0"/>
                        </a:rPr>
                        <m:t>=</m:t>
                      </m:r>
                      <m:r>
                        <a:rPr lang="zh-CN" altLang="en-US" b="1" i="0">
                          <a:latin typeface="Cambria Math" panose="02040503050406030204" pitchFamily="18" charset="0"/>
                        </a:rPr>
                        <m:t>功能测试得分</m:t>
                      </m:r>
                      <m:r>
                        <a:rPr lang="zh-CN" altLang="en-US" b="1" i="0">
                          <a:latin typeface="Cambria Math" panose="02040503050406030204" pitchFamily="18" charset="0"/>
                        </a:rPr>
                        <m:t>+</m:t>
                      </m:r>
                      <m:r>
                        <a:rPr lang="zh-CN" altLang="en-US" b="1" i="0">
                          <a:latin typeface="Cambria Math" panose="02040503050406030204" pitchFamily="18" charset="0"/>
                        </a:rPr>
                        <m:t>性能测试得分</m:t>
                      </m:r>
                    </m:oMath>
                  </m:oMathPara>
                </a14:m>
                <a:endParaRPr lang="zh-CN" altLang="en-US" dirty="0">
                  <a:latin typeface="微软雅黑" panose="020B0503020204020204" pitchFamily="34" charset="-122"/>
                  <a:ea typeface="微软雅黑" panose="020B0503020204020204" pitchFamily="34" charset="-122"/>
                </a:endParaRPr>
              </a:p>
            </p:txBody>
          </p:sp>
        </mc:Choice>
        <mc:Fallback>
          <p:sp>
            <p:nvSpPr>
              <p:cNvPr id="2" name="矩形 1"/>
              <p:cNvSpPr>
                <a:spLocks noRot="1" noChangeAspect="1" noMove="1" noResize="1" noEditPoints="1" noAdjustHandles="1" noChangeArrowheads="1" noChangeShapeType="1" noTextEdit="1"/>
              </p:cNvSpPr>
              <p:nvPr/>
            </p:nvSpPr>
            <p:spPr>
              <a:xfrm>
                <a:off x="2445668" y="1916832"/>
                <a:ext cx="4277133" cy="369332"/>
              </a:xfrm>
              <a:prstGeom prst="rect">
                <a:avLst/>
              </a:prstGeom>
              <a:blipFill rotWithShape="0">
                <a:blip r:embed="rId2"/>
                <a:stretch>
                  <a:fillRect b="-1147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矩形 2"/>
              <p:cNvSpPr/>
              <p:nvPr/>
            </p:nvSpPr>
            <p:spPr>
              <a:xfrm>
                <a:off x="2294426" y="3310384"/>
                <a:ext cx="4653838" cy="681084"/>
              </a:xfrm>
              <a:prstGeom prst="rect">
                <a:avLst/>
              </a:prstGeom>
              <a:solidFill>
                <a:schemeClr val="tx2">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功</m:t>
                      </m:r>
                      <m:r>
                        <a:rPr lang="zh-CN" altLang="en-US" i="0">
                          <a:latin typeface="Cambria Math" panose="02040503050406030204" pitchFamily="18" charset="0"/>
                        </a:rPr>
                        <m:t>能测试得分</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正确实现的指令条数</m:t>
                          </m:r>
                        </m:num>
                        <m:den>
                          <m:r>
                            <m:rPr>
                              <m:sty m:val="p"/>
                            </m:rPr>
                            <a:rPr lang="zh-CN" altLang="en-US" i="0">
                              <a:latin typeface="Cambria Math" panose="02040503050406030204" pitchFamily="18" charset="0"/>
                            </a:rPr>
                            <m:t>MIPS</m:t>
                          </m:r>
                          <m:r>
                            <a:rPr lang="zh-CN" altLang="en-US" i="0">
                              <a:latin typeface="Cambria Math" panose="02040503050406030204" pitchFamily="18" charset="0"/>
                            </a:rPr>
                            <m:t>基准指令总数</m:t>
                          </m:r>
                        </m:den>
                      </m:f>
                      <m:r>
                        <a:rPr lang="zh-CN" altLang="en-US" i="0">
                          <a:latin typeface="Cambria Math" panose="02040503050406030204" pitchFamily="18" charset="0"/>
                        </a:rPr>
                        <m:t>×100</m:t>
                      </m:r>
                    </m:oMath>
                  </m:oMathPara>
                </a14:m>
                <a:endParaRPr lang="zh-CN" altLang="en-US" dirty="0"/>
              </a:p>
            </p:txBody>
          </p:sp>
        </mc:Choice>
        <mc:Fallback>
          <p:sp>
            <p:nvSpPr>
              <p:cNvPr id="3" name="矩形 2"/>
              <p:cNvSpPr>
                <a:spLocks noRot="1" noChangeAspect="1" noMove="1" noResize="1" noEditPoints="1" noAdjustHandles="1" noChangeArrowheads="1" noChangeShapeType="1" noTextEdit="1"/>
              </p:cNvSpPr>
              <p:nvPr/>
            </p:nvSpPr>
            <p:spPr>
              <a:xfrm>
                <a:off x="2294426" y="3310384"/>
                <a:ext cx="4653838" cy="681084"/>
              </a:xfrm>
              <a:prstGeom prst="rect">
                <a:avLst/>
              </a:prstGeom>
              <a:blipFill rotWithShape="0">
                <a:blip r:embed="rId3"/>
                <a:stretch>
                  <a:fillRect/>
                </a:stretch>
              </a:blipFill>
            </p:spPr>
            <p:txBody>
              <a:bodyPr/>
              <a:lstStyle/>
              <a:p>
                <a:r>
                  <a:rPr lang="zh-CN" altLang="en-US">
                    <a:noFill/>
                  </a:rPr>
                  <a:t> </a:t>
                </a:r>
              </a:p>
            </p:txBody>
          </p:sp>
        </mc:Fallback>
      </mc:AlternateContent>
      <p:sp>
        <p:nvSpPr>
          <p:cNvPr id="8" name="矩形 7"/>
          <p:cNvSpPr/>
          <p:nvPr/>
        </p:nvSpPr>
        <p:spPr>
          <a:xfrm>
            <a:off x="215949" y="1021956"/>
            <a:ext cx="8590280" cy="923330"/>
          </a:xfrm>
          <a:prstGeom prst="rect">
            <a:avLst/>
          </a:prstGeom>
        </p:spPr>
        <p:txBody>
          <a:bodyPr wrap="square">
            <a:spAutoFit/>
          </a:bodyPr>
          <a:lstStyle/>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smtClean="0">
                <a:latin typeface="微软雅黑" panose="020B0503020204020204" pitchFamily="34" charset="-122"/>
                <a:ea typeface="微软雅黑" panose="020B0503020204020204" pitchFamily="34" charset="-122"/>
              </a:rPr>
              <a:t>预赛阶段通过对参赛队提交的</a:t>
            </a:r>
            <a:r>
              <a:rPr lang="en-US" altLang="zh-CN" dirty="0" smtClean="0">
                <a:latin typeface="微软雅黑" panose="020B0503020204020204" pitchFamily="34" charset="-122"/>
                <a:ea typeface="微软雅黑" panose="020B0503020204020204" pitchFamily="34" charset="-122"/>
              </a:rPr>
              <a:t>CPU</a:t>
            </a:r>
            <a:r>
              <a:rPr lang="zh-CN" altLang="en-US" dirty="0" smtClean="0">
                <a:latin typeface="微软雅黑" panose="020B0503020204020204" pitchFamily="34" charset="-122"/>
                <a:ea typeface="微软雅黑" panose="020B0503020204020204" pitchFamily="34" charset="-122"/>
              </a:rPr>
              <a:t>设计进行功能评测和性能评测作为评分依据，依分值高低决定名次先后。</a:t>
            </a:r>
            <a:endParaRPr lang="en-US" altLang="zh-CN" dirty="0">
              <a:latin typeface="微软雅黑" panose="020B0503020204020204" pitchFamily="34" charset="-122"/>
              <a:ea typeface="微软雅黑" panose="020B0503020204020204" pitchFamily="34" charset="-122"/>
            </a:endParaRPr>
          </a:p>
        </p:txBody>
      </p:sp>
      <p:sp>
        <p:nvSpPr>
          <p:cNvPr id="9" name="矩形 8"/>
          <p:cNvSpPr/>
          <p:nvPr/>
        </p:nvSpPr>
        <p:spPr>
          <a:xfrm>
            <a:off x="215949" y="2420888"/>
            <a:ext cx="8590280" cy="923330"/>
          </a:xfrm>
          <a:prstGeom prst="rect">
            <a:avLst/>
          </a:prstGeom>
        </p:spPr>
        <p:txBody>
          <a:bodyPr wrap="square">
            <a:spAutoFit/>
          </a:bodyPr>
          <a:lstStyle/>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smtClean="0">
                <a:latin typeface="微软雅黑" panose="020B0503020204020204" pitchFamily="34" charset="-122"/>
                <a:ea typeface="微软雅黑" panose="020B0503020204020204" pitchFamily="34" charset="-122"/>
              </a:rPr>
              <a:t>功能评测环节，以运行基准测试程序后能产生正确执行结果的指令条数为评价依据，通过的指令条数越多，分值越高，满足</a:t>
            </a:r>
            <a:r>
              <a:rPr lang="en-US" altLang="zh-CN" dirty="0" smtClean="0">
                <a:latin typeface="微软雅黑" panose="020B0503020204020204" pitchFamily="34" charset="-122"/>
                <a:ea typeface="微软雅黑" panose="020B0503020204020204" pitchFamily="34" charset="-122"/>
              </a:rPr>
              <a:t>100</a:t>
            </a:r>
            <a:r>
              <a:rPr lang="zh-CN" altLang="en-US" dirty="0" smtClean="0">
                <a:latin typeface="微软雅黑" panose="020B0503020204020204" pitchFamily="34" charset="-122"/>
                <a:ea typeface="微软雅黑" panose="020B0503020204020204" pitchFamily="34" charset="-122"/>
              </a:rPr>
              <a:t>分。</a:t>
            </a:r>
            <a:endParaRPr lang="en-US" altLang="zh-CN" dirty="0">
              <a:latin typeface="微软雅黑" panose="020B0503020204020204" pitchFamily="34" charset="-122"/>
              <a:ea typeface="微软雅黑" panose="020B0503020204020204" pitchFamily="34" charset="-122"/>
            </a:endParaRPr>
          </a:p>
        </p:txBody>
      </p:sp>
      <p:sp>
        <p:nvSpPr>
          <p:cNvPr id="10" name="矩形 9"/>
          <p:cNvSpPr/>
          <p:nvPr/>
        </p:nvSpPr>
        <p:spPr>
          <a:xfrm>
            <a:off x="215949" y="4239982"/>
            <a:ext cx="8590280" cy="1338828"/>
          </a:xfrm>
          <a:prstGeom prst="rect">
            <a:avLst/>
          </a:prstGeom>
        </p:spPr>
        <p:txBody>
          <a:bodyPr wrap="square">
            <a:spAutoFit/>
          </a:bodyPr>
          <a:lstStyle/>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a:latin typeface="微软雅黑" panose="020B0503020204020204" pitchFamily="34" charset="-122"/>
                <a:ea typeface="微软雅黑" panose="020B0503020204020204" pitchFamily="34" charset="-122"/>
              </a:rPr>
              <a:t>性能</a:t>
            </a:r>
            <a:r>
              <a:rPr lang="zh-CN" altLang="en-US" dirty="0" smtClean="0">
                <a:latin typeface="微软雅黑" panose="020B0503020204020204" pitchFamily="34" charset="-122"/>
                <a:ea typeface="微软雅黑" panose="020B0503020204020204" pitchFamily="34" charset="-122"/>
              </a:rPr>
              <a:t>评测环节，以运行基准测试程序所需的程序</a:t>
            </a:r>
            <a:r>
              <a:rPr lang="zh-CN" altLang="en-US" u="heavy" dirty="0" smtClean="0">
                <a:latin typeface="微软雅黑" panose="020B0503020204020204" pitchFamily="34" charset="-122"/>
                <a:ea typeface="微软雅黑" panose="020B0503020204020204" pitchFamily="34" charset="-122"/>
              </a:rPr>
              <a:t>理想执行时间</a:t>
            </a:r>
            <a:r>
              <a:rPr lang="zh-CN" altLang="en-US" dirty="0" smtClean="0">
                <a:latin typeface="微软雅黑" panose="020B0503020204020204" pitchFamily="34" charset="-122"/>
                <a:ea typeface="微软雅黑" panose="020B0503020204020204" pitchFamily="34" charset="-122"/>
              </a:rPr>
              <a:t>为评价依据，时间越短分值越高，时间最短者</a:t>
            </a:r>
            <a:r>
              <a:rPr lang="en-US" altLang="zh-CN" dirty="0" smtClean="0">
                <a:latin typeface="微软雅黑" panose="020B0503020204020204" pitchFamily="34" charset="-122"/>
                <a:ea typeface="微软雅黑" panose="020B0503020204020204" pitchFamily="34" charset="-122"/>
              </a:rPr>
              <a:t>100</a:t>
            </a:r>
            <a:r>
              <a:rPr lang="zh-CN" altLang="en-US" dirty="0" smtClean="0">
                <a:latin typeface="微软雅黑" panose="020B0503020204020204" pitchFamily="34" charset="-122"/>
                <a:ea typeface="微软雅黑" panose="020B0503020204020204" pitchFamily="34" charset="-122"/>
              </a:rPr>
              <a:t>分，时间最长者</a:t>
            </a:r>
            <a:r>
              <a:rPr lang="en-US" altLang="zh-CN" dirty="0" smtClean="0">
                <a:latin typeface="微软雅黑" panose="020B0503020204020204" pitchFamily="34" charset="-122"/>
                <a:ea typeface="微软雅黑" panose="020B0503020204020204" pitchFamily="34" charset="-122"/>
              </a:rPr>
              <a:t>0</a:t>
            </a:r>
            <a:r>
              <a:rPr lang="zh-CN" altLang="en-US" dirty="0" smtClean="0">
                <a:latin typeface="微软雅黑" panose="020B0503020204020204" pitchFamily="34" charset="-122"/>
                <a:ea typeface="微软雅黑" panose="020B0503020204020204" pitchFamily="34" charset="-122"/>
              </a:rPr>
              <a:t>分，其余映射至</a:t>
            </a:r>
            <a:r>
              <a:rPr lang="en-US" altLang="zh-CN" dirty="0" smtClean="0">
                <a:latin typeface="微软雅黑" panose="020B0503020204020204" pitchFamily="34" charset="-122"/>
                <a:ea typeface="微软雅黑" panose="020B0503020204020204" pitchFamily="34" charset="-122"/>
              </a:rPr>
              <a:t>(0, 100)</a:t>
            </a:r>
            <a:r>
              <a:rPr lang="zh-CN" altLang="en-US" dirty="0" smtClean="0">
                <a:latin typeface="微软雅黑" panose="020B0503020204020204" pitchFamily="34" charset="-122"/>
                <a:ea typeface="微软雅黑" panose="020B0503020204020204" pitchFamily="34" charset="-122"/>
              </a:rPr>
              <a:t>区间。</a:t>
            </a:r>
            <a:endParaRPr lang="en-US" altLang="zh-CN" dirty="0">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1" name="矩形 10"/>
              <p:cNvSpPr/>
              <p:nvPr/>
            </p:nvSpPr>
            <p:spPr>
              <a:xfrm>
                <a:off x="1447142" y="5377907"/>
                <a:ext cx="6255110" cy="715389"/>
              </a:xfrm>
              <a:prstGeom prst="rect">
                <a:avLst/>
              </a:prstGeom>
              <a:solidFill>
                <a:schemeClr val="tx2">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mtClean="0">
                          <a:latin typeface="Cambria Math" panose="02040503050406030204" pitchFamily="18" charset="0"/>
                        </a:rPr>
                        <m:t>性能</m:t>
                      </m:r>
                      <m:r>
                        <a:rPr lang="zh-CN" altLang="en-US" i="0">
                          <a:latin typeface="Cambria Math" panose="02040503050406030204" pitchFamily="18" charset="0"/>
                        </a:rPr>
                        <m:t>测试得分</m:t>
                      </m:r>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理想</m:t>
                              </m:r>
                              <m:r>
                                <a:rPr lang="zh-CN" altLang="en-US" i="1" smtClean="0">
                                  <a:latin typeface="Cambria Math" panose="02040503050406030204" pitchFamily="18" charset="0"/>
                                </a:rPr>
                                <m:t>执行</m:t>
                              </m:r>
                              <m:r>
                                <a:rPr lang="zh-CN" altLang="en-US" i="1">
                                  <a:latin typeface="Cambria Math" panose="02040503050406030204" pitchFamily="18" charset="0"/>
                                </a:rPr>
                                <m:t>时间</m:t>
                              </m:r>
                            </m:e>
                            <m:sub>
                              <m:r>
                                <a:rPr lang="en-US" altLang="zh-CN" b="1" i="1" smtClean="0">
                                  <a:latin typeface="Cambria Math" panose="02040503050406030204" pitchFamily="18" charset="0"/>
                                </a:rPr>
                                <m:t>𝒎𝒂𝒙</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zh-CN" altLang="en-US" i="1">
                                  <a:latin typeface="Cambria Math" panose="02040503050406030204" pitchFamily="18" charset="0"/>
                                </a:rPr>
                                <m:t>理想</m:t>
                              </m:r>
                              <m:r>
                                <a:rPr lang="zh-CN" altLang="en-US" i="1" smtClean="0">
                                  <a:latin typeface="Cambria Math" panose="02040503050406030204" pitchFamily="18" charset="0"/>
                                </a:rPr>
                                <m:t>执行</m:t>
                              </m:r>
                              <m:r>
                                <a:rPr lang="zh-CN" altLang="en-US" i="1">
                                  <a:latin typeface="Cambria Math" panose="02040503050406030204" pitchFamily="18" charset="0"/>
                                </a:rPr>
                                <m:t>时间</m:t>
                              </m:r>
                            </m:e>
                            <m:sub>
                              <m:r>
                                <a:rPr lang="en-US" altLang="zh-CN" b="1" i="1" smtClean="0">
                                  <a:latin typeface="Cambria Math" panose="02040503050406030204" pitchFamily="18" charset="0"/>
                                </a:rPr>
                                <m:t>𝒆𝒗𝒍</m:t>
                              </m:r>
                            </m:sub>
                          </m:sSub>
                        </m:num>
                        <m:den>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理想执行</m:t>
                              </m:r>
                              <m:r>
                                <a:rPr lang="zh-CN" altLang="en-US" i="1" smtClean="0">
                                  <a:latin typeface="Cambria Math" panose="02040503050406030204" pitchFamily="18" charset="0"/>
                                </a:rPr>
                                <m:t>时间</m:t>
                              </m:r>
                            </m:e>
                            <m:sub>
                              <m:r>
                                <m:rPr>
                                  <m:sty m:val="p"/>
                                </m:rPr>
                                <a:rPr lang="en-US" altLang="zh-CN" i="1">
                                  <a:latin typeface="Cambria Math" panose="02040503050406030204" pitchFamily="18" charset="0"/>
                                </a:rPr>
                                <m:t>max</m:t>
                              </m:r>
                            </m:sub>
                          </m:sSub>
                          <m:r>
                            <a:rPr lang="zh-CN" altLang="en-US">
                              <a:latin typeface="Cambria Math" panose="02040503050406030204" pitchFamily="18" charset="0"/>
                            </a:rPr>
                            <m:t>−</m:t>
                          </m:r>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理想</m:t>
                              </m:r>
                              <m:r>
                                <a:rPr lang="zh-CN" altLang="en-US" i="1" smtClean="0">
                                  <a:latin typeface="Cambria Math" panose="02040503050406030204" pitchFamily="18" charset="0"/>
                                </a:rPr>
                                <m:t>执行</m:t>
                              </m:r>
                              <m:r>
                                <a:rPr lang="zh-CN" altLang="en-US" i="1">
                                  <a:latin typeface="Cambria Math" panose="02040503050406030204" pitchFamily="18" charset="0"/>
                                </a:rPr>
                                <m:t>时间</m:t>
                              </m:r>
                            </m:e>
                            <m:sub>
                              <m:r>
                                <m:rPr>
                                  <m:sty m:val="p"/>
                                </m:rPr>
                                <a:rPr lang="en-US" altLang="zh-CN" i="1">
                                  <a:latin typeface="Cambria Math" panose="02040503050406030204" pitchFamily="18" charset="0"/>
                                </a:rPr>
                                <m:t>min</m:t>
                              </m:r>
                            </m:sub>
                          </m:sSub>
                        </m:den>
                      </m:f>
                      <m:r>
                        <a:rPr lang="zh-CN" altLang="en-US" i="0">
                          <a:latin typeface="Cambria Math" panose="02040503050406030204" pitchFamily="18" charset="0"/>
                        </a:rPr>
                        <m:t>×100</m:t>
                      </m:r>
                    </m:oMath>
                  </m:oMathPara>
                </a14:m>
                <a:endParaRPr lang="zh-CN" altLang="en-US" dirty="0"/>
              </a:p>
            </p:txBody>
          </p:sp>
        </mc:Choice>
        <mc:Fallback>
          <p:sp>
            <p:nvSpPr>
              <p:cNvPr id="11" name="矩形 10"/>
              <p:cNvSpPr>
                <a:spLocks noRot="1" noChangeAspect="1" noMove="1" noResize="1" noEditPoints="1" noAdjustHandles="1" noChangeArrowheads="1" noChangeShapeType="1" noTextEdit="1"/>
              </p:cNvSpPr>
              <p:nvPr/>
            </p:nvSpPr>
            <p:spPr>
              <a:xfrm>
                <a:off x="1447142" y="5377907"/>
                <a:ext cx="6255110" cy="715389"/>
              </a:xfrm>
              <a:prstGeom prst="rect">
                <a:avLst/>
              </a:prstGeom>
              <a:blipFill rotWithShape="0">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85053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DEF6ED74-C208-48D5-8DB5-1FD5D1EF4798}" type="slidenum">
              <a:rPr lang="en-US" altLang="zh-CN" sz="1000" dirty="0">
                <a:latin typeface="Myriad Pro" pitchFamily="34" charset="0"/>
                <a:ea typeface="宋体" panose="02010600030101010101" pitchFamily="2" charset="-122"/>
              </a:rPr>
              <a:t>13</a:t>
            </a:fld>
            <a:endParaRPr lang="en-US" altLang="zh-CN" sz="1000" dirty="0">
              <a:latin typeface="Myriad Pro" pitchFamily="34" charset="0"/>
              <a:ea typeface="宋体" panose="02010600030101010101" pitchFamily="2" charset="-122"/>
            </a:endParaRPr>
          </a:p>
        </p:txBody>
      </p:sp>
      <p:sp>
        <p:nvSpPr>
          <p:cNvPr id="24577" name="矩形 1"/>
          <p:cNvSpPr/>
          <p:nvPr/>
        </p:nvSpPr>
        <p:spPr>
          <a:xfrm>
            <a:off x="215949" y="345908"/>
            <a:ext cx="5364163" cy="400110"/>
          </a:xfrm>
          <a:prstGeom prst="rect">
            <a:avLst/>
          </a:prstGeom>
          <a:noFill/>
          <a:ln>
            <a:noFill/>
            <a:miter/>
          </a:ln>
        </p:spPr>
        <p:txBody>
          <a:bodyPr vert="horz" wrap="square" lIns="75195" tIns="39101" rIns="75195" bIns="39101" numCol="1" anchor="b" anchorCtr="0" compatLnSpc="1"/>
          <a:lstStyle/>
          <a:p>
            <a:pPr eaLnBrk="0" hangingPunct="0"/>
            <a:r>
              <a:rPr lang="zh-CN" altLang="en-US" sz="2000" dirty="0" smtClean="0">
                <a:latin typeface="微软雅黑" panose="020B0503020204020204" pitchFamily="34" charset="-122"/>
                <a:ea typeface="微软雅黑" panose="020B0503020204020204" pitchFamily="34" charset="-122"/>
                <a:cs typeface="+mj-cs"/>
              </a:rPr>
              <a:t>预赛评分标准</a:t>
            </a:r>
            <a:endParaRPr lang="zh-CN" altLang="en-US" sz="2000" dirty="0">
              <a:latin typeface="微软雅黑" panose="020B0503020204020204" pitchFamily="34" charset="-122"/>
              <a:ea typeface="微软雅黑" panose="020B0503020204020204" pitchFamily="34" charset="-122"/>
              <a:cs typeface="+mj-cs"/>
            </a:endParaRPr>
          </a:p>
        </p:txBody>
      </p:sp>
      <mc:AlternateContent xmlns:mc="http://schemas.openxmlformats.org/markup-compatibility/2006">
        <mc:Choice xmlns:a14="http://schemas.microsoft.com/office/drawing/2010/main" Requires="a14">
          <p:sp>
            <p:nvSpPr>
              <p:cNvPr id="2" name="矩形 1"/>
              <p:cNvSpPr/>
              <p:nvPr/>
            </p:nvSpPr>
            <p:spPr>
              <a:xfrm>
                <a:off x="1563295" y="1621059"/>
                <a:ext cx="6022803" cy="369332"/>
              </a:xfrm>
              <a:prstGeom prst="rect">
                <a:avLst/>
              </a:prstGeom>
              <a:solidFill>
                <a:schemeClr val="tx2">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mtClean="0">
                          <a:latin typeface="Cambria Math" panose="02040503050406030204" pitchFamily="18" charset="0"/>
                        </a:rPr>
                        <m:t>程序</m:t>
                      </m:r>
                      <m:r>
                        <a:rPr lang="zh-CN" altLang="en-US" i="1">
                          <a:latin typeface="Cambria Math" panose="02040503050406030204" pitchFamily="18" charset="0"/>
                        </a:rPr>
                        <m:t>理想</m:t>
                      </m:r>
                      <m:r>
                        <a:rPr lang="zh-CN" altLang="en-US" i="1">
                          <a:latin typeface="Cambria Math" panose="02040503050406030204" pitchFamily="18" charset="0"/>
                        </a:rPr>
                        <m:t>执行</m:t>
                      </m:r>
                      <m:r>
                        <a:rPr lang="zh-CN" altLang="en-US" i="1">
                          <a:latin typeface="Cambria Math" panose="02040503050406030204" pitchFamily="18" charset="0"/>
                        </a:rPr>
                        <m:t>时间</m:t>
                      </m:r>
                      <m:r>
                        <a:rPr lang="zh-CN" altLang="en-US" b="1" i="0">
                          <a:latin typeface="Cambria Math" panose="02040503050406030204" pitchFamily="18" charset="0"/>
                        </a:rPr>
                        <m:t>=</m:t>
                      </m:r>
                      <m:r>
                        <a:rPr lang="zh-CN" altLang="en-US" i="1">
                          <a:latin typeface="Cambria Math" panose="02040503050406030204" pitchFamily="18" charset="0"/>
                        </a:rPr>
                        <m:t>计数器</m:t>
                      </m:r>
                      <m:r>
                        <a:rPr lang="zh-CN" altLang="en-US" i="1">
                          <a:latin typeface="Cambria Math" panose="02040503050406030204" pitchFamily="18" charset="0"/>
                        </a:rPr>
                        <m:t>周期</m:t>
                      </m:r>
                      <m:r>
                        <a:rPr lang="zh-CN" altLang="en-US" b="1" i="1" smtClean="0">
                          <a:latin typeface="Cambria Math" panose="02040503050406030204" pitchFamily="18" charset="0"/>
                        </a:rPr>
                        <m:t>数</m:t>
                      </m:r>
                      <m:r>
                        <a:rPr lang="en-US" altLang="zh-CN" b="1" i="1" smtClean="0">
                          <a:latin typeface="Cambria Math" panose="02040503050406030204" pitchFamily="18" charset="0"/>
                          <a:ea typeface="Cambria Math" panose="02040503050406030204" pitchFamily="18" charset="0"/>
                        </a:rPr>
                        <m:t>×</m:t>
                      </m:r>
                      <m:r>
                        <a:rPr lang="en-US" altLang="zh-CN" b="1" i="0" smtClean="0">
                          <a:latin typeface="Cambria Math" panose="02040503050406030204" pitchFamily="18" charset="0"/>
                          <a:ea typeface="Cambria Math" panose="02040503050406030204" pitchFamily="18" charset="0"/>
                        </a:rPr>
                        <m:t>𝐅𝐏𝐆𝐀</m:t>
                      </m:r>
                      <m:r>
                        <a:rPr lang="zh-CN" altLang="en-US" i="1">
                          <a:latin typeface="Cambria Math" panose="02040503050406030204" pitchFamily="18" charset="0"/>
                          <a:ea typeface="Cambria Math" panose="02040503050406030204" pitchFamily="18" charset="0"/>
                        </a:rPr>
                        <m:t>综合</m:t>
                      </m:r>
                      <m:r>
                        <a:rPr lang="zh-CN" altLang="en-US" i="1" smtClean="0">
                          <a:latin typeface="Cambria Math" panose="02040503050406030204" pitchFamily="18" charset="0"/>
                          <a:ea typeface="Cambria Math" panose="02040503050406030204" pitchFamily="18" charset="0"/>
                        </a:rPr>
                        <m:t>周期</m:t>
                      </m:r>
                      <m:r>
                        <a:rPr lang="zh-CN" altLang="en-US" i="1">
                          <a:latin typeface="Cambria Math" panose="02040503050406030204" pitchFamily="18" charset="0"/>
                          <a:ea typeface="Cambria Math" panose="02040503050406030204" pitchFamily="18" charset="0"/>
                        </a:rPr>
                        <m:t>时间</m:t>
                      </m:r>
                    </m:oMath>
                  </m:oMathPara>
                </a14:m>
                <a:endParaRPr lang="zh-CN" altLang="en-US" dirty="0">
                  <a:latin typeface="微软雅黑" panose="020B0503020204020204" pitchFamily="34" charset="-122"/>
                  <a:ea typeface="微软雅黑" panose="020B0503020204020204" pitchFamily="34" charset="-122"/>
                </a:endParaRPr>
              </a:p>
            </p:txBody>
          </p:sp>
        </mc:Choice>
        <mc:Fallback>
          <p:sp>
            <p:nvSpPr>
              <p:cNvPr id="2" name="矩形 1"/>
              <p:cNvSpPr>
                <a:spLocks noRot="1" noChangeAspect="1" noMove="1" noResize="1" noEditPoints="1" noAdjustHandles="1" noChangeArrowheads="1" noChangeShapeType="1" noTextEdit="1"/>
              </p:cNvSpPr>
              <p:nvPr/>
            </p:nvSpPr>
            <p:spPr>
              <a:xfrm>
                <a:off x="1563295" y="1621059"/>
                <a:ext cx="6022803" cy="369332"/>
              </a:xfrm>
              <a:prstGeom prst="rect">
                <a:avLst/>
              </a:prstGeom>
              <a:blipFill rotWithShape="0">
                <a:blip r:embed="rId2"/>
                <a:stretch>
                  <a:fillRect b="-819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矩形 2"/>
              <p:cNvSpPr/>
              <p:nvPr/>
            </p:nvSpPr>
            <p:spPr>
              <a:xfrm>
                <a:off x="1403648" y="3125901"/>
                <a:ext cx="6354625" cy="369332"/>
              </a:xfrm>
              <a:prstGeom prst="rect">
                <a:avLst/>
              </a:prstGeom>
              <a:solidFill>
                <a:schemeClr val="tx2">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计数器</m:t>
                      </m:r>
                      <m:r>
                        <a:rPr lang="zh-CN" altLang="en-US" i="1">
                          <a:latin typeface="Cambria Math" panose="02040503050406030204" pitchFamily="18" charset="0"/>
                        </a:rPr>
                        <m:t>周期数</m:t>
                      </m:r>
                      <m:r>
                        <a:rPr lang="zh-CN" altLang="en-US" i="0">
                          <a:latin typeface="Cambria Math" panose="02040503050406030204" pitchFamily="18" charset="0"/>
                        </a:rPr>
                        <m:t>=</m:t>
                      </m:r>
                      <m:r>
                        <a:rPr lang="zh-CN" altLang="en-US" i="1">
                          <a:latin typeface="Cambria Math" panose="02040503050406030204" pitchFamily="18" charset="0"/>
                        </a:rPr>
                        <m:t>程序</m:t>
                      </m:r>
                      <m:r>
                        <a:rPr lang="zh-CN" altLang="en-US" i="1">
                          <a:latin typeface="Cambria Math" panose="02040503050406030204" pitchFamily="18" charset="0"/>
                        </a:rPr>
                        <m:t>执行</m:t>
                      </m:r>
                      <m:r>
                        <a:rPr lang="zh-CN" altLang="en-US" b="1" i="1" smtClean="0">
                          <a:latin typeface="Cambria Math" panose="02040503050406030204" pitchFamily="18" charset="0"/>
                        </a:rPr>
                        <m:t>后</m:t>
                      </m:r>
                      <m:r>
                        <a:rPr lang="zh-CN" altLang="en-US" i="1">
                          <a:latin typeface="Cambria Math" panose="02040503050406030204" pitchFamily="18" charset="0"/>
                        </a:rPr>
                        <m:t>计数器</m:t>
                      </m:r>
                      <m:r>
                        <a:rPr lang="zh-CN" altLang="en-US" b="1" i="1" smtClean="0">
                          <a:latin typeface="Cambria Math" panose="02040503050406030204" pitchFamily="18" charset="0"/>
                        </a:rPr>
                        <m:t>值</m:t>
                      </m:r>
                      <m:r>
                        <a:rPr lang="en-US" altLang="zh-CN" b="1" i="1" smtClean="0">
                          <a:latin typeface="Cambria Math" panose="02040503050406030204" pitchFamily="18" charset="0"/>
                        </a:rPr>
                        <m:t>−</m:t>
                      </m:r>
                      <m:r>
                        <a:rPr lang="zh-CN" altLang="en-US" i="1">
                          <a:latin typeface="Cambria Math" panose="02040503050406030204" pitchFamily="18" charset="0"/>
                        </a:rPr>
                        <m:t>程序</m:t>
                      </m:r>
                      <m:r>
                        <a:rPr lang="zh-CN" altLang="en-US" i="1" smtClean="0">
                          <a:latin typeface="Cambria Math" panose="02040503050406030204" pitchFamily="18" charset="0"/>
                        </a:rPr>
                        <m:t>执行</m:t>
                      </m:r>
                      <m:r>
                        <a:rPr lang="zh-CN" altLang="en-US" b="1" i="1" smtClean="0">
                          <a:latin typeface="Cambria Math" panose="02040503050406030204" pitchFamily="18" charset="0"/>
                        </a:rPr>
                        <m:t>前</m:t>
                      </m:r>
                      <m:r>
                        <a:rPr lang="zh-CN" altLang="en-US" i="1">
                          <a:latin typeface="Cambria Math" panose="02040503050406030204" pitchFamily="18" charset="0"/>
                        </a:rPr>
                        <m:t>计数器</m:t>
                      </m:r>
                      <m:r>
                        <a:rPr lang="zh-CN" altLang="en-US" b="1" i="1" smtClean="0">
                          <a:latin typeface="Cambria Math" panose="02040503050406030204" pitchFamily="18" charset="0"/>
                        </a:rPr>
                        <m:t>值</m:t>
                      </m:r>
                    </m:oMath>
                  </m:oMathPara>
                </a14:m>
                <a:endParaRPr lang="zh-CN" altLang="en-US" dirty="0"/>
              </a:p>
            </p:txBody>
          </p:sp>
        </mc:Choice>
        <mc:Fallback>
          <p:sp>
            <p:nvSpPr>
              <p:cNvPr id="3" name="矩形 2"/>
              <p:cNvSpPr>
                <a:spLocks noRot="1" noChangeAspect="1" noMove="1" noResize="1" noEditPoints="1" noAdjustHandles="1" noChangeArrowheads="1" noChangeShapeType="1" noTextEdit="1"/>
              </p:cNvSpPr>
              <p:nvPr/>
            </p:nvSpPr>
            <p:spPr>
              <a:xfrm>
                <a:off x="1403648" y="3125901"/>
                <a:ext cx="6354625" cy="369332"/>
              </a:xfrm>
              <a:prstGeom prst="rect">
                <a:avLst/>
              </a:prstGeom>
              <a:blipFill rotWithShape="0">
                <a:blip r:embed="rId3"/>
                <a:stretch>
                  <a:fillRect b="-8333"/>
                </a:stretch>
              </a:blipFill>
            </p:spPr>
            <p:txBody>
              <a:bodyPr/>
              <a:lstStyle/>
              <a:p>
                <a:r>
                  <a:rPr lang="zh-CN" altLang="en-US">
                    <a:noFill/>
                  </a:rPr>
                  <a:t> </a:t>
                </a:r>
              </a:p>
            </p:txBody>
          </p:sp>
        </mc:Fallback>
      </mc:AlternateContent>
      <p:sp>
        <p:nvSpPr>
          <p:cNvPr id="8" name="矩形 7"/>
          <p:cNvSpPr/>
          <p:nvPr/>
        </p:nvSpPr>
        <p:spPr>
          <a:xfrm>
            <a:off x="215949" y="1021956"/>
            <a:ext cx="8590280" cy="507831"/>
          </a:xfrm>
          <a:prstGeom prst="rect">
            <a:avLst/>
          </a:prstGeom>
        </p:spPr>
        <p:txBody>
          <a:bodyPr wrap="square">
            <a:spAutoFit/>
          </a:bodyPr>
          <a:lstStyle/>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smtClean="0">
                <a:latin typeface="微软雅黑" panose="020B0503020204020204" pitchFamily="34" charset="-122"/>
                <a:ea typeface="微软雅黑" panose="020B0503020204020204" pitchFamily="34" charset="-122"/>
              </a:rPr>
              <a:t>程序理想执行时间是指在忽略外设对主频影响的前提下，</a:t>
            </a:r>
            <a:r>
              <a:rPr lang="en-US" altLang="zh-CN" dirty="0" smtClean="0">
                <a:latin typeface="微软雅黑" panose="020B0503020204020204" pitchFamily="34" charset="-122"/>
                <a:ea typeface="微软雅黑" panose="020B0503020204020204" pitchFamily="34" charset="-122"/>
              </a:rPr>
              <a:t>CPU</a:t>
            </a:r>
            <a:r>
              <a:rPr lang="zh-CN" altLang="en-US" dirty="0" smtClean="0">
                <a:latin typeface="微软雅黑" panose="020B0503020204020204" pitchFamily="34" charset="-122"/>
                <a:ea typeface="微软雅黑" panose="020B0503020204020204" pitchFamily="34" charset="-122"/>
              </a:rPr>
              <a:t>的最快执行时间。</a:t>
            </a:r>
            <a:endParaRPr lang="en-US" altLang="zh-CN" dirty="0">
              <a:latin typeface="微软雅黑" panose="020B0503020204020204" pitchFamily="34" charset="-122"/>
              <a:ea typeface="微软雅黑" panose="020B0503020204020204" pitchFamily="34" charset="-122"/>
            </a:endParaRPr>
          </a:p>
        </p:txBody>
      </p:sp>
      <p:sp>
        <p:nvSpPr>
          <p:cNvPr id="9" name="矩形 8"/>
          <p:cNvSpPr/>
          <p:nvPr/>
        </p:nvSpPr>
        <p:spPr>
          <a:xfrm>
            <a:off x="215949" y="2420888"/>
            <a:ext cx="8590280" cy="507831"/>
          </a:xfrm>
          <a:prstGeom prst="rect">
            <a:avLst/>
          </a:prstGeom>
        </p:spPr>
        <p:txBody>
          <a:bodyPr wrap="square">
            <a:spAutoFit/>
          </a:bodyPr>
          <a:lstStyle/>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smtClean="0">
                <a:latin typeface="微软雅黑" panose="020B0503020204020204" pitchFamily="34" charset="-122"/>
                <a:ea typeface="微软雅黑" panose="020B0503020204020204" pitchFamily="34" charset="-122"/>
              </a:rPr>
              <a:t>计数器周期数，是指利用计数器记录基准测试程序运行的时间。</a:t>
            </a:r>
            <a:endParaRPr lang="en-US" altLang="zh-CN" dirty="0">
              <a:latin typeface="微软雅黑" panose="020B0503020204020204" pitchFamily="34" charset="-122"/>
              <a:ea typeface="微软雅黑" panose="020B0503020204020204" pitchFamily="34" charset="-122"/>
            </a:endParaRPr>
          </a:p>
        </p:txBody>
      </p:sp>
      <p:sp>
        <p:nvSpPr>
          <p:cNvPr id="10" name="矩形 9"/>
          <p:cNvSpPr/>
          <p:nvPr/>
        </p:nvSpPr>
        <p:spPr>
          <a:xfrm>
            <a:off x="215949" y="3903131"/>
            <a:ext cx="8590280" cy="923330"/>
          </a:xfrm>
          <a:prstGeom prst="rect">
            <a:avLst/>
          </a:prstGeom>
        </p:spPr>
        <p:txBody>
          <a:bodyPr wrap="square">
            <a:spAutoFit/>
          </a:bodyPr>
          <a:lstStyle/>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dirty="0" smtClean="0">
                <a:latin typeface="微软雅黑" panose="020B0503020204020204" pitchFamily="34" charset="-122"/>
                <a:ea typeface="微软雅黑" panose="020B0503020204020204" pitchFamily="34" charset="-122"/>
              </a:rPr>
              <a:t>FPGA</a:t>
            </a:r>
            <a:r>
              <a:rPr lang="zh-CN" altLang="en-US" dirty="0">
                <a:latin typeface="微软雅黑" panose="020B0503020204020204" pitchFamily="34" charset="-122"/>
                <a:ea typeface="微软雅黑" panose="020B0503020204020204" pitchFamily="34" charset="-122"/>
              </a:rPr>
              <a:t>综合</a:t>
            </a:r>
            <a:r>
              <a:rPr lang="zh-CN" altLang="en-US" dirty="0" smtClean="0">
                <a:latin typeface="微软雅黑" panose="020B0503020204020204" pitchFamily="34" charset="-122"/>
                <a:ea typeface="微软雅黑" panose="020B0503020204020204" pitchFamily="34" charset="-122"/>
              </a:rPr>
              <a:t>周期时间，该</a:t>
            </a:r>
            <a:r>
              <a:rPr lang="zh-CN" altLang="en-US" dirty="0">
                <a:latin typeface="微软雅黑" panose="020B0503020204020204" pitchFamily="34" charset="-122"/>
                <a:ea typeface="微软雅黑" panose="020B0503020204020204" pitchFamily="34" charset="-122"/>
              </a:rPr>
              <a:t>值是指以较严格时序为目标，由</a:t>
            </a:r>
            <a:r>
              <a:rPr lang="en-US" altLang="zh-CN" dirty="0">
                <a:latin typeface="微软雅黑" panose="020B0503020204020204" pitchFamily="34" charset="-122"/>
                <a:ea typeface="微软雅黑" panose="020B0503020204020204" pitchFamily="34" charset="-122"/>
              </a:rPr>
              <a:t>FPGA</a:t>
            </a:r>
            <a:r>
              <a:rPr lang="zh-CN" altLang="en-US" dirty="0">
                <a:latin typeface="微软雅黑" panose="020B0503020204020204" pitchFamily="34" charset="-122"/>
                <a:ea typeface="微软雅黑" panose="020B0503020204020204" pitchFamily="34" charset="-122"/>
              </a:rPr>
              <a:t>综合时序报告给出的关键路径延迟。</a:t>
            </a:r>
            <a:endParaRPr lang="en-US" altLang="zh-CN" dirty="0">
              <a:latin typeface="微软雅黑" panose="020B0503020204020204" pitchFamily="34" charset="-122"/>
              <a:ea typeface="微软雅黑" panose="020B0503020204020204" pitchFamily="34" charset="-122"/>
            </a:endParaRPr>
          </a:p>
        </p:txBody>
      </p:sp>
      <p:sp>
        <p:nvSpPr>
          <p:cNvPr id="12" name="矩形 11"/>
          <p:cNvSpPr/>
          <p:nvPr/>
        </p:nvSpPr>
        <p:spPr>
          <a:xfrm>
            <a:off x="215453" y="5072204"/>
            <a:ext cx="8590280" cy="874407"/>
          </a:xfrm>
          <a:prstGeom prst="rect">
            <a:avLst/>
          </a:prstGeom>
        </p:spPr>
        <p:txBody>
          <a:bodyPr wrap="square">
            <a:spAutoFit/>
          </a:bodyPr>
          <a:lstStyle/>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smtClean="0">
                <a:latin typeface="微软雅黑" panose="020B0503020204020204" pitchFamily="34" charset="-122"/>
                <a:ea typeface="微软雅黑" panose="020B0503020204020204" pitchFamily="34" charset="-122"/>
              </a:rPr>
              <a:t>大赛</a:t>
            </a:r>
            <a:r>
              <a:rPr lang="zh-CN" altLang="en-US" dirty="0">
                <a:latin typeface="微软雅黑" panose="020B0503020204020204" pitchFamily="34" charset="-122"/>
                <a:ea typeface="微软雅黑" panose="020B0503020204020204" pitchFamily="34" charset="-122"/>
              </a:rPr>
              <a:t>组委会会审查各参赛作品源代码。凡是采用单周期架构的，其程序理想执行时间被惩罚性强制乘以</a:t>
            </a: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27309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DEF6ED74-C208-48D5-8DB5-1FD5D1EF4798}" type="slidenum">
              <a:rPr lang="en-US" altLang="zh-CN" sz="1000" dirty="0">
                <a:latin typeface="Myriad Pro" pitchFamily="34" charset="0"/>
                <a:ea typeface="宋体" panose="02010600030101010101" pitchFamily="2" charset="-122"/>
              </a:rPr>
              <a:t>14</a:t>
            </a:fld>
            <a:endParaRPr lang="en-US" altLang="zh-CN" sz="1000" dirty="0">
              <a:latin typeface="Myriad Pro" pitchFamily="34" charset="0"/>
              <a:ea typeface="宋体" panose="02010600030101010101" pitchFamily="2" charset="-122"/>
            </a:endParaRPr>
          </a:p>
        </p:txBody>
      </p:sp>
      <p:sp>
        <p:nvSpPr>
          <p:cNvPr id="24577" name="矩形 1"/>
          <p:cNvSpPr/>
          <p:nvPr/>
        </p:nvSpPr>
        <p:spPr>
          <a:xfrm>
            <a:off x="215949" y="345908"/>
            <a:ext cx="5364163" cy="400110"/>
          </a:xfrm>
          <a:prstGeom prst="rect">
            <a:avLst/>
          </a:prstGeom>
          <a:noFill/>
          <a:ln>
            <a:noFill/>
            <a:miter/>
          </a:ln>
        </p:spPr>
        <p:txBody>
          <a:bodyPr vert="horz" wrap="square" lIns="75195" tIns="39101" rIns="75195" bIns="39101" numCol="1" anchor="b" anchorCtr="0" compatLnSpc="1"/>
          <a:lstStyle/>
          <a:p>
            <a:pPr eaLnBrk="0" hangingPunct="0"/>
            <a:r>
              <a:rPr lang="zh-CN" altLang="en-US" sz="2000" dirty="0" smtClean="0">
                <a:latin typeface="微软雅黑" panose="020B0503020204020204" pitchFamily="34" charset="-122"/>
                <a:ea typeface="微软雅黑" panose="020B0503020204020204" pitchFamily="34" charset="-122"/>
                <a:cs typeface="+mj-cs"/>
              </a:rPr>
              <a:t>决赛评分标准</a:t>
            </a:r>
            <a:endParaRPr lang="zh-CN" altLang="en-US" sz="2000" dirty="0">
              <a:latin typeface="微软雅黑" panose="020B0503020204020204" pitchFamily="34" charset="-122"/>
              <a:ea typeface="微软雅黑" panose="020B0503020204020204" pitchFamily="34" charset="-122"/>
              <a:cs typeface="+mj-cs"/>
            </a:endParaRPr>
          </a:p>
        </p:txBody>
      </p:sp>
      <p:sp>
        <p:nvSpPr>
          <p:cNvPr id="6" name="矩形 5"/>
          <p:cNvSpPr/>
          <p:nvPr/>
        </p:nvSpPr>
        <p:spPr>
          <a:xfrm>
            <a:off x="158115" y="1036672"/>
            <a:ext cx="7582237" cy="4247317"/>
          </a:xfrm>
          <a:prstGeom prst="rect">
            <a:avLst/>
          </a:prstGeom>
        </p:spPr>
        <p:txBody>
          <a:bodyPr wrap="square">
            <a:spAutoFit/>
          </a:bodyPr>
          <a:lstStyle/>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smtClean="0">
                <a:latin typeface="微软雅黑" panose="020B0503020204020204" pitchFamily="34" charset="-122"/>
                <a:ea typeface="微软雅黑" panose="020B0503020204020204" pitchFamily="34" charset="-122"/>
              </a:rPr>
              <a:t>性能</a:t>
            </a:r>
            <a:r>
              <a:rPr lang="zh-CN" altLang="en-US" dirty="0">
                <a:latin typeface="微软雅黑" panose="020B0503020204020204" pitchFamily="34" charset="-122"/>
                <a:ea typeface="微软雅黑" panose="020B0503020204020204" pitchFamily="34" charset="-122"/>
              </a:rPr>
              <a:t>测试。运行基准测试程序测量</a:t>
            </a:r>
            <a:r>
              <a:rPr lang="en-US" altLang="zh-CN" dirty="0">
                <a:latin typeface="微软雅黑" panose="020B0503020204020204" pitchFamily="34" charset="-122"/>
                <a:ea typeface="微软雅黑" panose="020B0503020204020204" pitchFamily="34" charset="-122"/>
              </a:rPr>
              <a:t>CPU</a:t>
            </a:r>
            <a:r>
              <a:rPr lang="zh-CN" altLang="en-US" dirty="0">
                <a:latin typeface="微软雅黑" panose="020B0503020204020204" pitchFamily="34" charset="-122"/>
                <a:ea typeface="微软雅黑" panose="020B0503020204020204" pitchFamily="34" charset="-122"/>
              </a:rPr>
              <a:t>的性能</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endParaRPr lang="zh-CN" altLang="en-US" dirty="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smtClean="0">
                <a:latin typeface="微软雅黑" panose="020B0503020204020204" pitchFamily="34" charset="-122"/>
                <a:ea typeface="微软雅黑" panose="020B0503020204020204" pitchFamily="34" charset="-122"/>
              </a:rPr>
              <a:t>系统</a:t>
            </a:r>
            <a:r>
              <a:rPr lang="zh-CN" altLang="en-US" dirty="0">
                <a:latin typeface="微软雅黑" panose="020B0503020204020204" pitchFamily="34" charset="-122"/>
                <a:ea typeface="微软雅黑" panose="020B0503020204020204" pitchFamily="34" charset="-122"/>
              </a:rPr>
              <a:t>展示。运行操作系统（可以是大赛提供的操作系统，也可以自行选择操作系统选型）以及应用程序的实际效果</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endParaRPr lang="zh-CN" altLang="en-US" dirty="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smtClean="0">
                <a:latin typeface="微软雅黑" panose="020B0503020204020204" pitchFamily="34" charset="-122"/>
                <a:ea typeface="微软雅黑" panose="020B0503020204020204" pitchFamily="34" charset="-122"/>
              </a:rPr>
              <a:t>实现</a:t>
            </a:r>
            <a:r>
              <a:rPr lang="zh-CN" altLang="en-US" dirty="0">
                <a:latin typeface="微软雅黑" panose="020B0503020204020204" pitchFamily="34" charset="-122"/>
                <a:ea typeface="微软雅黑" panose="020B0503020204020204" pitchFamily="34" charset="-122"/>
              </a:rPr>
              <a:t>自定义指令。在进行系统展示的</a:t>
            </a:r>
            <a:r>
              <a:rPr lang="en-US" altLang="zh-CN" dirty="0">
                <a:latin typeface="微软雅黑" panose="020B0503020204020204" pitchFamily="34" charset="-122"/>
                <a:ea typeface="微软雅黑" panose="020B0503020204020204" pitchFamily="34" charset="-122"/>
              </a:rPr>
              <a:t>MIPS</a:t>
            </a:r>
            <a:r>
              <a:rPr lang="zh-CN" altLang="en-US" dirty="0">
                <a:latin typeface="微软雅黑" panose="020B0503020204020204" pitchFamily="34" charset="-122"/>
                <a:ea typeface="微软雅黑" panose="020B0503020204020204" pitchFamily="34" charset="-122"/>
              </a:rPr>
              <a:t>微系统基础上，在规定时间内再实现若干条由大赛组委会定义的指令。大赛仅测试自定义指令的功能是否正确实现</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endParaRPr lang="zh-CN" altLang="en-US" dirty="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smtClean="0">
                <a:latin typeface="微软雅黑" panose="020B0503020204020204" pitchFamily="34" charset="-122"/>
                <a:ea typeface="微软雅黑" panose="020B0503020204020204" pitchFamily="34" charset="-122"/>
              </a:rPr>
              <a:t>答辩</a:t>
            </a:r>
            <a:r>
              <a:rPr lang="zh-CN" altLang="en-US" dirty="0">
                <a:latin typeface="微软雅黑" panose="020B0503020204020204" pitchFamily="34" charset="-122"/>
                <a:ea typeface="微软雅黑" panose="020B0503020204020204" pitchFamily="34" charset="-122"/>
              </a:rPr>
              <a:t>。解读设计思路并回答专家问题。</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分钟汇报，</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分钟提问</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2" name="文本框 1"/>
          <p:cNvSpPr txBox="1"/>
          <p:nvPr/>
        </p:nvSpPr>
        <p:spPr>
          <a:xfrm>
            <a:off x="8145760" y="1052736"/>
            <a:ext cx="818728" cy="369332"/>
          </a:xfrm>
          <a:prstGeom prst="rect">
            <a:avLst/>
          </a:prstGeom>
          <a:noFill/>
        </p:spPr>
        <p:txBody>
          <a:bodyPr wrap="square" rtlCol="0">
            <a:spAutoFit/>
          </a:bodyPr>
          <a:lstStyle/>
          <a:p>
            <a:pPr algn="ctr"/>
            <a:r>
              <a:rPr lang="en-US" altLang="zh-CN" dirty="0" smtClean="0"/>
              <a:t>30</a:t>
            </a:r>
            <a:r>
              <a:rPr lang="zh-CN" altLang="en-US" dirty="0" smtClean="0"/>
              <a:t>分</a:t>
            </a:r>
            <a:endParaRPr lang="zh-CN" altLang="en-US" dirty="0"/>
          </a:p>
        </p:txBody>
      </p:sp>
      <p:sp>
        <p:nvSpPr>
          <p:cNvPr id="7" name="文本框 6"/>
          <p:cNvSpPr txBox="1"/>
          <p:nvPr/>
        </p:nvSpPr>
        <p:spPr>
          <a:xfrm>
            <a:off x="8145760" y="2060848"/>
            <a:ext cx="818728" cy="369332"/>
          </a:xfrm>
          <a:prstGeom prst="rect">
            <a:avLst/>
          </a:prstGeom>
          <a:noFill/>
        </p:spPr>
        <p:txBody>
          <a:bodyPr wrap="square" rtlCol="0">
            <a:spAutoFit/>
          </a:bodyPr>
          <a:lstStyle/>
          <a:p>
            <a:pPr algn="ctr"/>
            <a:r>
              <a:rPr lang="en-US" altLang="zh-CN" dirty="0" smtClean="0"/>
              <a:t>30</a:t>
            </a:r>
            <a:r>
              <a:rPr lang="zh-CN" altLang="en-US" dirty="0" smtClean="0"/>
              <a:t>分</a:t>
            </a:r>
            <a:endParaRPr lang="zh-CN" altLang="en-US" dirty="0"/>
          </a:p>
        </p:txBody>
      </p:sp>
      <p:sp>
        <p:nvSpPr>
          <p:cNvPr id="8" name="文本框 7"/>
          <p:cNvSpPr txBox="1"/>
          <p:nvPr/>
        </p:nvSpPr>
        <p:spPr>
          <a:xfrm>
            <a:off x="8145760" y="3429000"/>
            <a:ext cx="818728" cy="369332"/>
          </a:xfrm>
          <a:prstGeom prst="rect">
            <a:avLst/>
          </a:prstGeom>
          <a:noFill/>
        </p:spPr>
        <p:txBody>
          <a:bodyPr wrap="square" rtlCol="0">
            <a:spAutoFit/>
          </a:bodyPr>
          <a:lstStyle/>
          <a:p>
            <a:pPr algn="ctr"/>
            <a:r>
              <a:rPr lang="en-US" altLang="zh-CN" dirty="0" smtClean="0"/>
              <a:t>20</a:t>
            </a:r>
            <a:r>
              <a:rPr lang="zh-CN" altLang="en-US" dirty="0" smtClean="0"/>
              <a:t>分</a:t>
            </a:r>
            <a:endParaRPr lang="zh-CN" altLang="en-US" dirty="0"/>
          </a:p>
        </p:txBody>
      </p:sp>
      <p:sp>
        <p:nvSpPr>
          <p:cNvPr id="9" name="文本框 8"/>
          <p:cNvSpPr txBox="1"/>
          <p:nvPr/>
        </p:nvSpPr>
        <p:spPr>
          <a:xfrm>
            <a:off x="8118276" y="4797152"/>
            <a:ext cx="818728" cy="369332"/>
          </a:xfrm>
          <a:prstGeom prst="rect">
            <a:avLst/>
          </a:prstGeom>
          <a:noFill/>
        </p:spPr>
        <p:txBody>
          <a:bodyPr wrap="square" rtlCol="0">
            <a:spAutoFit/>
          </a:bodyPr>
          <a:lstStyle/>
          <a:p>
            <a:pPr algn="ctr"/>
            <a:r>
              <a:rPr lang="en-US" altLang="zh-CN" dirty="0" smtClean="0"/>
              <a:t>20</a:t>
            </a:r>
            <a:r>
              <a:rPr lang="zh-CN" altLang="en-US" dirty="0" smtClean="0"/>
              <a:t>分</a:t>
            </a:r>
            <a:endParaRPr lang="zh-CN" altLang="en-US" dirty="0"/>
          </a:p>
        </p:txBody>
      </p:sp>
      <p:sp>
        <p:nvSpPr>
          <p:cNvPr id="10" name="文本框 9"/>
          <p:cNvSpPr txBox="1"/>
          <p:nvPr/>
        </p:nvSpPr>
        <p:spPr>
          <a:xfrm>
            <a:off x="7380312" y="5620598"/>
            <a:ext cx="1554608" cy="369332"/>
          </a:xfrm>
          <a:prstGeom prst="rect">
            <a:avLst/>
          </a:prstGeom>
          <a:noFill/>
        </p:spPr>
        <p:txBody>
          <a:bodyPr wrap="square" rtlCol="0">
            <a:spAutoFit/>
          </a:bodyPr>
          <a:lstStyle/>
          <a:p>
            <a:pPr algn="ctr"/>
            <a:r>
              <a:rPr lang="zh-CN" altLang="en-US" dirty="0" smtClean="0"/>
              <a:t>满分：</a:t>
            </a:r>
            <a:r>
              <a:rPr lang="en-US" altLang="zh-CN" dirty="0" smtClean="0"/>
              <a:t>100</a:t>
            </a:r>
            <a:r>
              <a:rPr lang="zh-CN" altLang="en-US" dirty="0" smtClean="0"/>
              <a:t>分</a:t>
            </a:r>
            <a:endParaRPr lang="zh-CN" altLang="en-US" dirty="0"/>
          </a:p>
        </p:txBody>
      </p:sp>
    </p:spTree>
    <p:extLst>
      <p:ext uri="{BB962C8B-B14F-4D97-AF65-F5344CB8AC3E}">
        <p14:creationId xmlns:p14="http://schemas.microsoft.com/office/powerpoint/2010/main" val="2436064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DEF6ED74-C208-48D5-8DB5-1FD5D1EF4798}" type="slidenum">
              <a:rPr lang="en-US" altLang="zh-CN" sz="1000" dirty="0">
                <a:latin typeface="Myriad Pro" pitchFamily="34" charset="0"/>
                <a:ea typeface="宋体" panose="02010600030101010101" pitchFamily="2" charset="-122"/>
              </a:rPr>
              <a:t>15</a:t>
            </a:fld>
            <a:endParaRPr lang="en-US" altLang="zh-CN" sz="1000" dirty="0">
              <a:latin typeface="Myriad Pro" pitchFamily="34" charset="0"/>
              <a:ea typeface="宋体" panose="02010600030101010101" pitchFamily="2" charset="-122"/>
            </a:endParaRPr>
          </a:p>
        </p:txBody>
      </p:sp>
      <p:sp>
        <p:nvSpPr>
          <p:cNvPr id="24577" name="矩形 1"/>
          <p:cNvSpPr/>
          <p:nvPr/>
        </p:nvSpPr>
        <p:spPr>
          <a:xfrm>
            <a:off x="215949" y="345908"/>
            <a:ext cx="5364163" cy="400110"/>
          </a:xfrm>
          <a:prstGeom prst="rect">
            <a:avLst/>
          </a:prstGeom>
          <a:noFill/>
          <a:ln>
            <a:noFill/>
            <a:miter/>
          </a:ln>
        </p:spPr>
        <p:txBody>
          <a:bodyPr vert="horz" wrap="square" lIns="75195" tIns="39101" rIns="75195" bIns="39101" numCol="1" anchor="b" anchorCtr="0" compatLnSpc="1"/>
          <a:lstStyle/>
          <a:p>
            <a:pPr eaLnBrk="0" hangingPunct="0"/>
            <a:r>
              <a:rPr lang="zh-CN" altLang="en-US" sz="2000" dirty="0" smtClean="0">
                <a:latin typeface="微软雅黑" panose="020B0503020204020204" pitchFamily="34" charset="-122"/>
                <a:ea typeface="微软雅黑" panose="020B0503020204020204" pitchFamily="34" charset="-122"/>
                <a:cs typeface="+mj-cs"/>
              </a:rPr>
              <a:t>软件系统规范</a:t>
            </a:r>
            <a:endParaRPr lang="zh-CN" altLang="en-US" sz="2000" dirty="0">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58115" y="1065942"/>
            <a:ext cx="8590280" cy="4016484"/>
          </a:xfrm>
          <a:prstGeom prst="rect">
            <a:avLst/>
          </a:prstGeom>
        </p:spPr>
        <p:txBody>
          <a:bodyPr wrap="square">
            <a:spAutoFit/>
          </a:bodyPr>
          <a:lstStyle/>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dirty="0" smtClean="0">
                <a:latin typeface="微软雅黑" panose="020B0503020204020204" pitchFamily="34" charset="-122"/>
                <a:ea typeface="微软雅黑" panose="020B0503020204020204" pitchFamily="34" charset="-122"/>
              </a:rPr>
              <a:t>MIPS</a:t>
            </a:r>
            <a:r>
              <a:rPr lang="zh-CN" altLang="en-US" dirty="0">
                <a:latin typeface="微软雅黑" panose="020B0503020204020204" pitchFamily="34" charset="-122"/>
                <a:ea typeface="微软雅黑" panose="020B0503020204020204" pitchFamily="34" charset="-122"/>
              </a:rPr>
              <a:t>基准指令集是</a:t>
            </a:r>
            <a:r>
              <a:rPr lang="en-US" altLang="zh-CN" dirty="0">
                <a:latin typeface="微软雅黑" panose="020B0503020204020204" pitchFamily="34" charset="-122"/>
                <a:ea typeface="微软雅黑" panose="020B0503020204020204" pitchFamily="34" charset="-122"/>
              </a:rPr>
              <a:t>MIPS32</a:t>
            </a:r>
            <a:r>
              <a:rPr lang="zh-CN" altLang="en-US" dirty="0">
                <a:latin typeface="微软雅黑" panose="020B0503020204020204" pitchFamily="34" charset="-122"/>
                <a:ea typeface="微软雅黑" panose="020B0503020204020204" pitchFamily="34" charset="-122"/>
              </a:rPr>
              <a:t>标准指令集的子集，只包括定点指令（含部分</a:t>
            </a:r>
            <a:r>
              <a:rPr lang="en-US" altLang="zh-CN" dirty="0">
                <a:latin typeface="微软雅黑" panose="020B0503020204020204" pitchFamily="34" charset="-122"/>
                <a:ea typeface="微软雅黑" panose="020B0503020204020204" pitchFamily="34" charset="-122"/>
              </a:rPr>
              <a:t>CP0</a:t>
            </a:r>
            <a:r>
              <a:rPr lang="zh-CN" altLang="en-US" dirty="0">
                <a:latin typeface="微软雅黑" panose="020B0503020204020204" pitchFamily="34" charset="-122"/>
                <a:ea typeface="微软雅黑" panose="020B0503020204020204" pitchFamily="34" charset="-122"/>
              </a:rPr>
              <a:t>相关指令），不含浮点及</a:t>
            </a:r>
            <a:r>
              <a:rPr lang="en-US" altLang="zh-CN" dirty="0">
                <a:latin typeface="微软雅黑" panose="020B0503020204020204" pitchFamily="34" charset="-122"/>
                <a:ea typeface="微软雅黑" panose="020B0503020204020204" pitchFamily="34" charset="-122"/>
              </a:rPr>
              <a:t>MMU</a:t>
            </a:r>
            <a:r>
              <a:rPr lang="zh-CN" altLang="en-US" dirty="0">
                <a:latin typeface="微软雅黑" panose="020B0503020204020204" pitchFamily="34" charset="-122"/>
                <a:ea typeface="微软雅黑" panose="020B0503020204020204" pitchFamily="34" charset="-122"/>
              </a:rPr>
              <a:t>等相关指令</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sz="1600" dirty="0">
                <a:latin typeface="微软雅黑" panose="020B0503020204020204" pitchFamily="34" charset="-122"/>
                <a:ea typeface="微软雅黑" panose="020B0503020204020204" pitchFamily="34" charset="-122"/>
              </a:rPr>
              <a:t>14</a:t>
            </a:r>
            <a:r>
              <a:rPr lang="zh-CN" altLang="en-US" sz="1600" dirty="0">
                <a:latin typeface="微软雅黑" panose="020B0503020204020204" pitchFamily="34" charset="-122"/>
                <a:ea typeface="微软雅黑" panose="020B0503020204020204" pitchFamily="34" charset="-122"/>
              </a:rPr>
              <a:t>条算术运算指令、</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条逻辑运算指令，</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条移位指令、</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条分支跳转指令、</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条数据移动指令、</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条自陷指令、</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条访存指令、</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条特权指令，共计</a:t>
            </a:r>
            <a:r>
              <a:rPr lang="en-US" altLang="zh-CN" sz="1600" dirty="0">
                <a:latin typeface="微软雅黑" panose="020B0503020204020204" pitchFamily="34" charset="-122"/>
                <a:ea typeface="微软雅黑" panose="020B0503020204020204" pitchFamily="34" charset="-122"/>
              </a:rPr>
              <a:t>61</a:t>
            </a:r>
            <a:r>
              <a:rPr lang="zh-CN" altLang="en-US" sz="1600" dirty="0">
                <a:latin typeface="微软雅黑" panose="020B0503020204020204" pitchFamily="34" charset="-122"/>
                <a:ea typeface="微软雅黑" panose="020B0503020204020204" pitchFamily="34" charset="-122"/>
              </a:rPr>
              <a:t>条。</a:t>
            </a:r>
            <a:endParaRPr lang="en-US" altLang="zh-CN" sz="1600" dirty="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smtClean="0">
                <a:latin typeface="微软雅黑" panose="020B0503020204020204" pitchFamily="34" charset="-122"/>
                <a:ea typeface="微软雅黑" panose="020B0503020204020204" pitchFamily="34" charset="-122"/>
              </a:rPr>
              <a:t>自定义</a:t>
            </a:r>
            <a:r>
              <a:rPr lang="zh-CN" altLang="en-US" dirty="0">
                <a:latin typeface="微软雅黑" panose="020B0503020204020204" pitchFamily="34" charset="-122"/>
                <a:ea typeface="微软雅黑" panose="020B0503020204020204" pitchFamily="34" charset="-122"/>
              </a:rPr>
              <a:t>指令由大赛组委会在决赛阶段发布。</a:t>
            </a:r>
            <a:endParaRPr lang="en-US" altLang="zh-CN" dirty="0">
              <a:latin typeface="微软雅黑" panose="020B0503020204020204" pitchFamily="34" charset="-122"/>
              <a:ea typeface="微软雅黑" panose="020B0503020204020204" pitchFamily="34" charset="-122"/>
            </a:endParaRP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smtClean="0">
                <a:latin typeface="微软雅黑" panose="020B0503020204020204" pitchFamily="34" charset="-122"/>
                <a:ea typeface="微软雅黑" panose="020B0503020204020204" pitchFamily="34" charset="-122"/>
              </a:rPr>
              <a:t>自定义</a:t>
            </a:r>
            <a:r>
              <a:rPr lang="zh-CN" altLang="en-US" sz="1600" dirty="0">
                <a:latin typeface="微软雅黑" panose="020B0503020204020204" pitchFamily="34" charset="-122"/>
                <a:ea typeface="微软雅黑" panose="020B0503020204020204" pitchFamily="34" charset="-122"/>
              </a:rPr>
              <a:t>指令为定点指令，且与</a:t>
            </a:r>
            <a:r>
              <a:rPr lang="en-US" altLang="zh-CN" sz="1600" dirty="0">
                <a:latin typeface="微软雅黑" panose="020B0503020204020204" pitchFamily="34" charset="-122"/>
                <a:ea typeface="微软雅黑" panose="020B0503020204020204" pitchFamily="34" charset="-122"/>
              </a:rPr>
              <a:t>CP0</a:t>
            </a:r>
            <a:r>
              <a:rPr lang="zh-CN" altLang="en-US" sz="1600" dirty="0">
                <a:latin typeface="微软雅黑" panose="020B0503020204020204" pitchFamily="34" charset="-122"/>
                <a:ea typeface="微软雅黑" panose="020B0503020204020204" pitchFamily="34" charset="-122"/>
              </a:rPr>
              <a:t>无关。</a:t>
            </a:r>
            <a:endParaRPr lang="en-US" altLang="zh-CN" sz="1600" dirty="0" smtClean="0">
              <a:latin typeface="微软雅黑" panose="020B0503020204020204" pitchFamily="34" charset="-122"/>
              <a:ea typeface="微软雅黑" panose="020B0503020204020204" pitchFamily="34" charset="-122"/>
            </a:endParaRP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smtClean="0">
                <a:latin typeface="微软雅黑" panose="020B0503020204020204" pitchFamily="34" charset="-122"/>
                <a:ea typeface="微软雅黑" panose="020B0503020204020204" pitchFamily="34" charset="-122"/>
              </a:rPr>
              <a:t>自定义</a:t>
            </a:r>
            <a:r>
              <a:rPr lang="zh-CN" altLang="en-US" sz="1600" dirty="0">
                <a:latin typeface="微软雅黑" panose="020B0503020204020204" pitchFamily="34" charset="-122"/>
                <a:ea typeface="微软雅黑" panose="020B0503020204020204" pitchFamily="34" charset="-122"/>
              </a:rPr>
              <a:t>指令包括：计算、分支与访存三大</a:t>
            </a:r>
            <a:r>
              <a:rPr lang="zh-CN" altLang="en-US" sz="1600" dirty="0" smtClean="0">
                <a:latin typeface="微软雅黑" panose="020B0503020204020204" pitchFamily="34" charset="-122"/>
                <a:ea typeface="微软雅黑" panose="020B0503020204020204" pitchFamily="34" charset="-122"/>
              </a:rPr>
              <a:t>类</a:t>
            </a:r>
            <a:endParaRPr lang="zh-CN" altLang="en-US" sz="1600" dirty="0" smtClean="0">
              <a:latin typeface="微软雅黑" panose="020B0503020204020204" pitchFamily="34" charset="-122"/>
              <a:ea typeface="微软雅黑" panose="020B0503020204020204" pitchFamily="34" charset="-122"/>
            </a:endParaRP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smtClean="0">
                <a:latin typeface="微软雅黑" panose="020B0503020204020204" pitchFamily="34" charset="-122"/>
                <a:ea typeface="微软雅黑" panose="020B0503020204020204" pitchFamily="34" charset="-122"/>
              </a:rPr>
              <a:t>自定义</a:t>
            </a:r>
            <a:r>
              <a:rPr lang="zh-CN" altLang="en-US" sz="1600" dirty="0">
                <a:latin typeface="微软雅黑" panose="020B0503020204020204" pitchFamily="34" charset="-122"/>
                <a:ea typeface="微软雅黑" panose="020B0503020204020204" pitchFamily="34" charset="-122"/>
              </a:rPr>
              <a:t>指令符合</a:t>
            </a:r>
            <a:r>
              <a:rPr lang="en-US" altLang="zh-CN" sz="1600" dirty="0">
                <a:latin typeface="微软雅黑" panose="020B0503020204020204" pitchFamily="34" charset="-122"/>
                <a:ea typeface="微软雅黑" panose="020B0503020204020204" pitchFamily="34" charset="-122"/>
              </a:rPr>
              <a:t>MIPS</a:t>
            </a:r>
            <a:r>
              <a:rPr lang="zh-CN" altLang="en-US" sz="1600" dirty="0">
                <a:latin typeface="微软雅黑" panose="020B0503020204020204" pitchFamily="34" charset="-122"/>
                <a:ea typeface="微软雅黑" panose="020B0503020204020204" pitchFamily="34" charset="-122"/>
              </a:rPr>
              <a:t>指令架构基本设计</a:t>
            </a:r>
            <a:r>
              <a:rPr lang="zh-CN" altLang="en-US" sz="1600" dirty="0" smtClean="0">
                <a:latin typeface="微软雅黑" panose="020B0503020204020204" pitchFamily="34" charset="-122"/>
                <a:ea typeface="微软雅黑" panose="020B0503020204020204" pitchFamily="34" charset="-122"/>
              </a:rPr>
              <a:t>理念</a:t>
            </a:r>
            <a:endParaRPr lang="en-US" altLang="zh-CN" sz="1600" dirty="0" smtClean="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smtClean="0">
                <a:latin typeface="微软雅黑" panose="020B0503020204020204" pitchFamily="34" charset="-122"/>
                <a:ea typeface="微软雅黑" panose="020B0503020204020204" pitchFamily="34" charset="-122"/>
              </a:rPr>
              <a:t>大赛</a:t>
            </a:r>
            <a:r>
              <a:rPr lang="zh-CN" altLang="en-US" dirty="0">
                <a:latin typeface="微软雅黑" panose="020B0503020204020204" pitchFamily="34" charset="-122"/>
                <a:ea typeface="微软雅黑" panose="020B0503020204020204" pitchFamily="34" charset="-122"/>
              </a:rPr>
              <a:t>提供一个小型操作系统供各参赛队在决赛阶段选用。各参赛队也可自行选择操作系统，以充分展示</a:t>
            </a:r>
            <a:r>
              <a:rPr lang="en-US" altLang="zh-CN" dirty="0">
                <a:latin typeface="微软雅黑" panose="020B0503020204020204" pitchFamily="34" charset="-122"/>
                <a:ea typeface="微软雅黑" panose="020B0503020204020204" pitchFamily="34" charset="-122"/>
              </a:rPr>
              <a:t>MIPS</a:t>
            </a:r>
            <a:r>
              <a:rPr lang="zh-CN" altLang="en-US" dirty="0">
                <a:latin typeface="微软雅黑" panose="020B0503020204020204" pitchFamily="34" charset="-122"/>
                <a:ea typeface="微软雅黑" panose="020B0503020204020204" pitchFamily="34" charset="-122"/>
              </a:rPr>
              <a:t>微系统的全系统功能和应用水平</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5565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DEF6ED74-C208-48D5-8DB5-1FD5D1EF4798}" type="slidenum">
              <a:rPr lang="en-US" altLang="zh-CN" sz="1000" dirty="0">
                <a:latin typeface="Myriad Pro" pitchFamily="34" charset="0"/>
                <a:ea typeface="宋体" panose="02010600030101010101" pitchFamily="2" charset="-122"/>
              </a:rPr>
              <a:t>16</a:t>
            </a:fld>
            <a:endParaRPr lang="en-US" altLang="zh-CN" sz="1000" dirty="0">
              <a:latin typeface="Myriad Pro" pitchFamily="34" charset="0"/>
              <a:ea typeface="宋体" panose="02010600030101010101" pitchFamily="2" charset="-122"/>
            </a:endParaRPr>
          </a:p>
        </p:txBody>
      </p:sp>
      <p:sp>
        <p:nvSpPr>
          <p:cNvPr id="24577" name="矩形 1"/>
          <p:cNvSpPr/>
          <p:nvPr/>
        </p:nvSpPr>
        <p:spPr>
          <a:xfrm>
            <a:off x="215949" y="345908"/>
            <a:ext cx="5364163" cy="400110"/>
          </a:xfrm>
          <a:prstGeom prst="rect">
            <a:avLst/>
          </a:prstGeom>
          <a:noFill/>
          <a:ln>
            <a:noFill/>
            <a:miter/>
          </a:ln>
        </p:spPr>
        <p:txBody>
          <a:bodyPr vert="horz" wrap="square" lIns="75195" tIns="39101" rIns="75195" bIns="39101" numCol="1" anchor="b" anchorCtr="0" compatLnSpc="1"/>
          <a:lstStyle/>
          <a:p>
            <a:pPr eaLnBrk="0" hangingPunct="0"/>
            <a:r>
              <a:rPr lang="zh-CN" altLang="en-US" sz="2000" dirty="0">
                <a:latin typeface="微软雅黑" panose="020B0503020204020204" pitchFamily="34" charset="-122"/>
                <a:ea typeface="微软雅黑" panose="020B0503020204020204" pitchFamily="34" charset="-122"/>
                <a:cs typeface="+mj-cs"/>
              </a:rPr>
              <a:t>硬</a:t>
            </a:r>
            <a:r>
              <a:rPr lang="zh-CN" altLang="en-US" sz="2000" dirty="0" smtClean="0">
                <a:latin typeface="微软雅黑" panose="020B0503020204020204" pitchFamily="34" charset="-122"/>
                <a:ea typeface="微软雅黑" panose="020B0503020204020204" pitchFamily="34" charset="-122"/>
                <a:cs typeface="+mj-cs"/>
              </a:rPr>
              <a:t>件系统规范</a:t>
            </a:r>
            <a:endParaRPr lang="zh-CN" altLang="en-US" sz="2000" dirty="0">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58115" y="986015"/>
            <a:ext cx="4989949" cy="4016484"/>
          </a:xfrm>
          <a:prstGeom prst="rect">
            <a:avLst/>
          </a:prstGeom>
        </p:spPr>
        <p:txBody>
          <a:bodyPr wrap="square">
            <a:spAutoFit/>
          </a:bodyPr>
          <a:lstStyle/>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700" dirty="0" smtClean="0">
                <a:latin typeface="微软雅黑" panose="020B0503020204020204" pitchFamily="34" charset="-122"/>
                <a:ea typeface="微软雅黑" panose="020B0503020204020204" pitchFamily="34" charset="-122"/>
              </a:rPr>
              <a:t>预赛</a:t>
            </a:r>
            <a:r>
              <a:rPr lang="zh-CN" altLang="en-US" sz="1700" dirty="0">
                <a:latin typeface="微软雅黑" panose="020B0503020204020204" pitchFamily="34" charset="-122"/>
                <a:ea typeface="微软雅黑" panose="020B0503020204020204" pitchFamily="34" charset="-122"/>
              </a:rPr>
              <a:t>阶段的</a:t>
            </a:r>
            <a:r>
              <a:rPr lang="en-US" altLang="zh-CN" sz="1700" dirty="0">
                <a:latin typeface="微软雅黑" panose="020B0503020204020204" pitchFamily="34" charset="-122"/>
                <a:ea typeface="微软雅黑" panose="020B0503020204020204" pitchFamily="34" charset="-122"/>
              </a:rPr>
              <a:t>MIPS</a:t>
            </a:r>
            <a:r>
              <a:rPr lang="zh-CN" altLang="en-US" sz="1700" dirty="0">
                <a:latin typeface="微软雅黑" panose="020B0503020204020204" pitchFamily="34" charset="-122"/>
                <a:ea typeface="微软雅黑" panose="020B0503020204020204" pitchFamily="34" charset="-122"/>
              </a:rPr>
              <a:t>微系统使用</a:t>
            </a:r>
            <a:r>
              <a:rPr lang="en-US" altLang="zh-CN" sz="1700" dirty="0">
                <a:latin typeface="微软雅黑" panose="020B0503020204020204" pitchFamily="34" charset="-122"/>
                <a:ea typeface="微软雅黑" panose="020B0503020204020204" pitchFamily="34" charset="-122"/>
              </a:rPr>
              <a:t>FPGA</a:t>
            </a:r>
            <a:r>
              <a:rPr lang="zh-CN" altLang="en-US" sz="1700" dirty="0">
                <a:latin typeface="微软雅黑" panose="020B0503020204020204" pitchFamily="34" charset="-122"/>
                <a:ea typeface="微软雅黑" panose="020B0503020204020204" pitchFamily="34" charset="-122"/>
              </a:rPr>
              <a:t>片内存储器即可。</a:t>
            </a:r>
          </a:p>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700" dirty="0" smtClean="0">
                <a:latin typeface="微软雅黑" panose="020B0503020204020204" pitchFamily="34" charset="-122"/>
                <a:ea typeface="微软雅黑" panose="020B0503020204020204" pitchFamily="34" charset="-122"/>
              </a:rPr>
              <a:t>指令</a:t>
            </a:r>
            <a:r>
              <a:rPr lang="zh-CN" altLang="en-US" sz="1700" dirty="0">
                <a:latin typeface="微软雅黑" panose="020B0503020204020204" pitchFamily="34" charset="-122"/>
                <a:ea typeface="微软雅黑" panose="020B0503020204020204" pitchFamily="34" charset="-122"/>
              </a:rPr>
              <a:t>存储器应不小于</a:t>
            </a:r>
            <a:r>
              <a:rPr lang="en-US" altLang="zh-CN" sz="1700" dirty="0">
                <a:latin typeface="微软雅黑" panose="020B0503020204020204" pitchFamily="34" charset="-122"/>
                <a:ea typeface="微软雅黑" panose="020B0503020204020204" pitchFamily="34" charset="-122"/>
              </a:rPr>
              <a:t>8KB</a:t>
            </a:r>
            <a:r>
              <a:rPr lang="zh-CN" altLang="en-US" sz="1700" dirty="0">
                <a:latin typeface="微软雅黑" panose="020B0503020204020204" pitchFamily="34" charset="-122"/>
                <a:ea typeface="微软雅黑" panose="020B0503020204020204" pitchFamily="34" charset="-122"/>
              </a:rPr>
              <a:t>，数据存储器应不小于</a:t>
            </a:r>
            <a:r>
              <a:rPr lang="en-US" altLang="zh-CN" sz="1700" dirty="0">
                <a:latin typeface="微软雅黑" panose="020B0503020204020204" pitchFamily="34" charset="-122"/>
                <a:ea typeface="微软雅黑" panose="020B0503020204020204" pitchFamily="34" charset="-122"/>
              </a:rPr>
              <a:t>8KB</a:t>
            </a:r>
            <a:r>
              <a:rPr lang="zh-CN" altLang="en-US" sz="1700" dirty="0">
                <a:latin typeface="微软雅黑" panose="020B0503020204020204" pitchFamily="34" charset="-122"/>
                <a:ea typeface="微软雅黑" panose="020B0503020204020204" pitchFamily="34" charset="-122"/>
              </a:rPr>
              <a:t>。</a:t>
            </a:r>
          </a:p>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sz="1700" dirty="0" smtClean="0">
                <a:latin typeface="微软雅黑" panose="020B0503020204020204" pitchFamily="34" charset="-122"/>
                <a:ea typeface="微软雅黑" panose="020B0503020204020204" pitchFamily="34" charset="-122"/>
              </a:rPr>
              <a:t>FPGA</a:t>
            </a:r>
            <a:r>
              <a:rPr lang="zh-CN" altLang="en-US" sz="1700" dirty="0">
                <a:latin typeface="微软雅黑" panose="020B0503020204020204" pitchFamily="34" charset="-122"/>
                <a:ea typeface="微软雅黑" panose="020B0503020204020204" pitchFamily="34" charset="-122"/>
              </a:rPr>
              <a:t>内部集成</a:t>
            </a:r>
            <a:r>
              <a:rPr lang="en-US" altLang="zh-CN" sz="1700" dirty="0">
                <a:latin typeface="微软雅黑" panose="020B0503020204020204" pitchFamily="34" charset="-122"/>
                <a:ea typeface="微软雅黑" panose="020B0503020204020204" pitchFamily="34" charset="-122"/>
              </a:rPr>
              <a:t>1</a:t>
            </a:r>
            <a:r>
              <a:rPr lang="zh-CN" altLang="en-US" sz="1700" dirty="0">
                <a:latin typeface="微软雅黑" panose="020B0503020204020204" pitchFamily="34" charset="-122"/>
                <a:ea typeface="微软雅黑" panose="020B0503020204020204" pitchFamily="34" charset="-122"/>
              </a:rPr>
              <a:t>个计数器（用于性能测试）。</a:t>
            </a:r>
          </a:p>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sz="1700" dirty="0" smtClean="0">
                <a:latin typeface="微软雅黑" panose="020B0503020204020204" pitchFamily="34" charset="-122"/>
                <a:ea typeface="微软雅黑" panose="020B0503020204020204" pitchFamily="34" charset="-122"/>
              </a:rPr>
              <a:t>FPGA</a:t>
            </a:r>
            <a:r>
              <a:rPr lang="zh-CN" altLang="en-US" sz="1700" dirty="0">
                <a:latin typeface="微软雅黑" panose="020B0503020204020204" pitchFamily="34" charset="-122"/>
                <a:ea typeface="微软雅黑" panose="020B0503020204020204" pitchFamily="34" charset="-122"/>
              </a:rPr>
              <a:t>支持</a:t>
            </a:r>
            <a:r>
              <a:rPr lang="en-US" altLang="zh-CN" sz="1700" dirty="0">
                <a:latin typeface="微软雅黑" panose="020B0503020204020204" pitchFamily="34" charset="-122"/>
                <a:ea typeface="微软雅黑" panose="020B0503020204020204" pitchFamily="34" charset="-122"/>
              </a:rPr>
              <a:t>7</a:t>
            </a:r>
            <a:r>
              <a:rPr lang="zh-CN" altLang="en-US" sz="1700" dirty="0">
                <a:latin typeface="微软雅黑" panose="020B0503020204020204" pitchFamily="34" charset="-122"/>
                <a:ea typeface="微软雅黑" panose="020B0503020204020204" pitchFamily="34" charset="-122"/>
              </a:rPr>
              <a:t>段数码管显示（用于性能测试）。</a:t>
            </a:r>
          </a:p>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sz="1700" dirty="0" smtClean="0">
                <a:latin typeface="微软雅黑" panose="020B0503020204020204" pitchFamily="34" charset="-122"/>
                <a:ea typeface="微软雅黑" panose="020B0503020204020204" pitchFamily="34" charset="-122"/>
              </a:rPr>
              <a:t>CPU</a:t>
            </a:r>
            <a:r>
              <a:rPr lang="zh-CN" altLang="en-US" sz="1700" dirty="0">
                <a:latin typeface="微软雅黑" panose="020B0503020204020204" pitchFamily="34" charset="-122"/>
                <a:ea typeface="微软雅黑" panose="020B0503020204020204" pitchFamily="34" charset="-122"/>
              </a:rPr>
              <a:t>核通过</a:t>
            </a:r>
            <a:r>
              <a:rPr lang="en-US" altLang="zh-CN" sz="1700" dirty="0">
                <a:latin typeface="微软雅黑" panose="020B0503020204020204" pitchFamily="34" charset="-122"/>
                <a:ea typeface="微软雅黑" panose="020B0503020204020204" pitchFamily="34" charset="-122"/>
              </a:rPr>
              <a:t>AHB-Lite</a:t>
            </a:r>
            <a:r>
              <a:rPr lang="zh-CN" altLang="en-US" sz="1700" dirty="0">
                <a:latin typeface="微软雅黑" panose="020B0503020204020204" pitchFamily="34" charset="-122"/>
                <a:ea typeface="微软雅黑" panose="020B0503020204020204" pitchFamily="34" charset="-122"/>
              </a:rPr>
              <a:t>接口或类</a:t>
            </a:r>
            <a:r>
              <a:rPr lang="en-US" altLang="zh-CN" sz="1700" dirty="0">
                <a:latin typeface="微软雅黑" panose="020B0503020204020204" pitchFamily="34" charset="-122"/>
                <a:ea typeface="微软雅黑" panose="020B0503020204020204" pitchFamily="34" charset="-122"/>
              </a:rPr>
              <a:t>SRAM</a:t>
            </a:r>
            <a:r>
              <a:rPr lang="zh-CN" altLang="en-US" sz="1700" dirty="0">
                <a:latin typeface="微软雅黑" panose="020B0503020204020204" pitchFamily="34" charset="-122"/>
                <a:ea typeface="微软雅黑" panose="020B0503020204020204" pitchFamily="34" charset="-122"/>
              </a:rPr>
              <a:t>风格接口与各</a:t>
            </a:r>
            <a:r>
              <a:rPr lang="en-US" altLang="zh-CN" sz="1700" dirty="0">
                <a:latin typeface="微软雅黑" panose="020B0503020204020204" pitchFamily="34" charset="-122"/>
                <a:ea typeface="微软雅黑" panose="020B0503020204020204" pitchFamily="34" charset="-122"/>
              </a:rPr>
              <a:t>I/O</a:t>
            </a:r>
            <a:r>
              <a:rPr lang="zh-CN" altLang="en-US" sz="1700" dirty="0">
                <a:latin typeface="微软雅黑" panose="020B0503020204020204" pitchFamily="34" charset="-122"/>
                <a:ea typeface="微软雅黑" panose="020B0503020204020204" pitchFamily="34" charset="-122"/>
              </a:rPr>
              <a:t>设备互联通信</a:t>
            </a:r>
            <a:r>
              <a:rPr lang="zh-CN" altLang="en-US" sz="1700" dirty="0" smtClean="0">
                <a:latin typeface="微软雅黑" panose="020B0503020204020204" pitchFamily="34" charset="-122"/>
                <a:ea typeface="微软雅黑" panose="020B0503020204020204" pitchFamily="34" charset="-122"/>
              </a:rPr>
              <a:t>。</a:t>
            </a:r>
            <a:endParaRPr lang="zh-CN" altLang="en-US" sz="17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5644625" y="1340768"/>
            <a:ext cx="2580638" cy="4517641"/>
          </a:xfrm>
          <a:prstGeom prst="rect">
            <a:avLst/>
          </a:prstGeom>
        </p:spPr>
      </p:pic>
    </p:spTree>
    <p:extLst>
      <p:ext uri="{BB962C8B-B14F-4D97-AF65-F5344CB8AC3E}">
        <p14:creationId xmlns:p14="http://schemas.microsoft.com/office/powerpoint/2010/main" val="518573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DEF6ED74-C208-48D5-8DB5-1FD5D1EF4798}" type="slidenum">
              <a:rPr lang="en-US" altLang="zh-CN" sz="1000" dirty="0">
                <a:latin typeface="Myriad Pro" pitchFamily="34" charset="0"/>
                <a:ea typeface="宋体" panose="02010600030101010101" pitchFamily="2" charset="-122"/>
              </a:rPr>
              <a:t>17</a:t>
            </a:fld>
            <a:endParaRPr lang="en-US" altLang="zh-CN" sz="1000" dirty="0">
              <a:latin typeface="Myriad Pro" pitchFamily="34" charset="0"/>
              <a:ea typeface="宋体" panose="02010600030101010101" pitchFamily="2" charset="-122"/>
            </a:endParaRPr>
          </a:p>
        </p:txBody>
      </p:sp>
      <p:sp>
        <p:nvSpPr>
          <p:cNvPr id="24577" name="矩形 1"/>
          <p:cNvSpPr/>
          <p:nvPr/>
        </p:nvSpPr>
        <p:spPr>
          <a:xfrm>
            <a:off x="215949" y="345908"/>
            <a:ext cx="5364163" cy="400110"/>
          </a:xfrm>
          <a:prstGeom prst="rect">
            <a:avLst/>
          </a:prstGeom>
          <a:noFill/>
          <a:ln>
            <a:noFill/>
            <a:miter/>
          </a:ln>
        </p:spPr>
        <p:txBody>
          <a:bodyPr vert="horz" wrap="square" lIns="75195" tIns="39101" rIns="75195" bIns="39101" numCol="1" anchor="b" anchorCtr="0" compatLnSpc="1"/>
          <a:lstStyle/>
          <a:p>
            <a:pPr eaLnBrk="0" hangingPunct="0"/>
            <a:r>
              <a:rPr lang="zh-CN" altLang="en-US" sz="2000" dirty="0">
                <a:latin typeface="微软雅黑" panose="020B0503020204020204" pitchFamily="34" charset="-122"/>
                <a:ea typeface="微软雅黑" panose="020B0503020204020204" pitchFamily="34" charset="-122"/>
                <a:cs typeface="+mj-cs"/>
              </a:rPr>
              <a:t>硬</a:t>
            </a:r>
            <a:r>
              <a:rPr lang="zh-CN" altLang="en-US" sz="2000" dirty="0" smtClean="0">
                <a:latin typeface="微软雅黑" panose="020B0503020204020204" pitchFamily="34" charset="-122"/>
                <a:ea typeface="微软雅黑" panose="020B0503020204020204" pitchFamily="34" charset="-122"/>
                <a:cs typeface="+mj-cs"/>
              </a:rPr>
              <a:t>件系统规范</a:t>
            </a:r>
            <a:endParaRPr lang="zh-CN" altLang="en-US" sz="2000" dirty="0">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58115" y="986015"/>
            <a:ext cx="8230309" cy="1269578"/>
          </a:xfrm>
          <a:prstGeom prst="rect">
            <a:avLst/>
          </a:prstGeom>
        </p:spPr>
        <p:txBody>
          <a:bodyPr wrap="square">
            <a:spAutoFit/>
          </a:bodyPr>
          <a:lstStyle/>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700" dirty="0" smtClean="0">
                <a:latin typeface="微软雅黑" panose="020B0503020204020204" pitchFamily="34" charset="-122"/>
                <a:ea typeface="微软雅黑" panose="020B0503020204020204" pitchFamily="34" charset="-122"/>
              </a:rPr>
              <a:t>决赛</a:t>
            </a:r>
            <a:r>
              <a:rPr lang="zh-CN" altLang="en-US" sz="1700" dirty="0">
                <a:latin typeface="微软雅黑" panose="020B0503020204020204" pitchFamily="34" charset="-122"/>
                <a:ea typeface="微软雅黑" panose="020B0503020204020204" pitchFamily="34" charset="-122"/>
              </a:rPr>
              <a:t>阶段的</a:t>
            </a:r>
            <a:r>
              <a:rPr lang="en-US" altLang="zh-CN" sz="1700" dirty="0">
                <a:latin typeface="微软雅黑" panose="020B0503020204020204" pitchFamily="34" charset="-122"/>
                <a:ea typeface="微软雅黑" panose="020B0503020204020204" pitchFamily="34" charset="-122"/>
              </a:rPr>
              <a:t>MIPS</a:t>
            </a:r>
            <a:r>
              <a:rPr lang="zh-CN" altLang="en-US" sz="1700" dirty="0">
                <a:latin typeface="微软雅黑" panose="020B0503020204020204" pitchFamily="34" charset="-122"/>
                <a:ea typeface="微软雅黑" panose="020B0503020204020204" pitchFamily="34" charset="-122"/>
              </a:rPr>
              <a:t>微系统内部设计可以与预赛阶段的设计不同，但必须</a:t>
            </a:r>
            <a:r>
              <a:rPr lang="zh-CN" altLang="en-US" sz="1700" dirty="0" smtClean="0">
                <a:latin typeface="微软雅黑" panose="020B0503020204020204" pitchFamily="34" charset="-122"/>
                <a:ea typeface="微软雅黑" panose="020B0503020204020204" pitchFamily="34" charset="-122"/>
              </a:rPr>
              <a:t>满足：</a:t>
            </a:r>
            <a:endParaRPr lang="zh-CN" altLang="en-US" sz="1700" dirty="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sz="1700" dirty="0" smtClean="0">
                <a:latin typeface="微软雅黑" panose="020B0503020204020204" pitchFamily="34" charset="-122"/>
                <a:ea typeface="微软雅黑" panose="020B0503020204020204" pitchFamily="34" charset="-122"/>
              </a:rPr>
              <a:t>FPGA</a:t>
            </a:r>
            <a:r>
              <a:rPr lang="zh-CN" altLang="en-US" sz="1700" dirty="0">
                <a:latin typeface="微软雅黑" panose="020B0503020204020204" pitchFamily="34" charset="-122"/>
                <a:ea typeface="微软雅黑" panose="020B0503020204020204" pitchFamily="34" charset="-122"/>
              </a:rPr>
              <a:t>内部</a:t>
            </a:r>
            <a:r>
              <a:rPr lang="zh-CN" altLang="en-US" sz="1700" dirty="0" smtClean="0">
                <a:latin typeface="微软雅黑" panose="020B0503020204020204" pitchFamily="34" charset="-122"/>
                <a:ea typeface="微软雅黑" panose="020B0503020204020204" pitchFamily="34" charset="-122"/>
              </a:rPr>
              <a:t>集成</a:t>
            </a:r>
            <a:r>
              <a:rPr lang="zh-CN" altLang="en-US" sz="1700" dirty="0">
                <a:latin typeface="微软雅黑" panose="020B0503020204020204" pitchFamily="34" charset="-122"/>
                <a:ea typeface="微软雅黑" panose="020B0503020204020204" pitchFamily="34" charset="-122"/>
              </a:rPr>
              <a:t>至少</a:t>
            </a:r>
            <a:r>
              <a:rPr lang="en-US" altLang="zh-CN" sz="1700" dirty="0" smtClean="0">
                <a:latin typeface="微软雅黑" panose="020B0503020204020204" pitchFamily="34" charset="-122"/>
                <a:ea typeface="微软雅黑" panose="020B0503020204020204" pitchFamily="34" charset="-122"/>
              </a:rPr>
              <a:t>1</a:t>
            </a:r>
            <a:r>
              <a:rPr lang="zh-CN" altLang="en-US" sz="1700" dirty="0">
                <a:latin typeface="微软雅黑" panose="020B0503020204020204" pitchFamily="34" charset="-122"/>
                <a:ea typeface="微软雅黑" panose="020B0503020204020204" pitchFamily="34" charset="-122"/>
              </a:rPr>
              <a:t>个计数器（用于性能测试）。</a:t>
            </a:r>
          </a:p>
          <a:p>
            <a:pPr marL="914400" lvl="1" indent="-457200" defTabSz="-635">
              <a:lnSpc>
                <a:spcPct val="150000"/>
              </a:lnSpc>
              <a:buClr>
                <a:schemeClr val="bg1">
                  <a:lumMod val="50000"/>
                </a:schemeClr>
              </a:buClr>
              <a:buFont typeface="+mj-lt"/>
              <a:buAutoNum type="arabicPeriod"/>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sz="1700" dirty="0" smtClean="0">
                <a:latin typeface="微软雅黑" panose="020B0503020204020204" pitchFamily="34" charset="-122"/>
                <a:ea typeface="微软雅黑" panose="020B0503020204020204" pitchFamily="34" charset="-122"/>
              </a:rPr>
              <a:t>FPGA</a:t>
            </a:r>
            <a:r>
              <a:rPr lang="zh-CN" altLang="en-US" sz="1700" dirty="0">
                <a:latin typeface="微软雅黑" panose="020B0503020204020204" pitchFamily="34" charset="-122"/>
                <a:ea typeface="微软雅黑" panose="020B0503020204020204" pitchFamily="34" charset="-122"/>
              </a:rPr>
              <a:t>支持</a:t>
            </a:r>
            <a:r>
              <a:rPr lang="en-US" altLang="zh-CN" sz="1700" dirty="0">
                <a:latin typeface="微软雅黑" panose="020B0503020204020204" pitchFamily="34" charset="-122"/>
                <a:ea typeface="微软雅黑" panose="020B0503020204020204" pitchFamily="34" charset="-122"/>
              </a:rPr>
              <a:t>7</a:t>
            </a:r>
            <a:r>
              <a:rPr lang="zh-CN" altLang="en-US" sz="1700" dirty="0">
                <a:latin typeface="微软雅黑" panose="020B0503020204020204" pitchFamily="34" charset="-122"/>
                <a:ea typeface="微软雅黑" panose="020B0503020204020204" pitchFamily="34" charset="-122"/>
              </a:rPr>
              <a:t>段数码管显示（用于性能测试）</a:t>
            </a:r>
            <a:r>
              <a:rPr lang="zh-CN" altLang="en-US" sz="1700" dirty="0" smtClean="0">
                <a:latin typeface="微软雅黑" panose="020B0503020204020204" pitchFamily="34" charset="-122"/>
                <a:ea typeface="微软雅黑" panose="020B0503020204020204" pitchFamily="34" charset="-122"/>
              </a:rPr>
              <a:t>。</a:t>
            </a:r>
            <a:endParaRPr lang="zh-CN" altLang="en-US" sz="17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2123728" y="2124955"/>
            <a:ext cx="6013013" cy="4276531"/>
          </a:xfrm>
          <a:prstGeom prst="rect">
            <a:avLst/>
          </a:prstGeom>
        </p:spPr>
      </p:pic>
    </p:spTree>
    <p:extLst>
      <p:ext uri="{BB962C8B-B14F-4D97-AF65-F5344CB8AC3E}">
        <p14:creationId xmlns:p14="http://schemas.microsoft.com/office/powerpoint/2010/main" val="596916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DEF6ED74-C208-48D5-8DB5-1FD5D1EF4798}" type="slidenum">
              <a:rPr lang="en-US" altLang="zh-CN" sz="1000" dirty="0">
                <a:latin typeface="Myriad Pro" pitchFamily="34" charset="0"/>
                <a:ea typeface="宋体" panose="02010600030101010101" pitchFamily="2" charset="-122"/>
              </a:rPr>
              <a:t>18</a:t>
            </a:fld>
            <a:endParaRPr lang="en-US" altLang="zh-CN" sz="1000" dirty="0">
              <a:latin typeface="Myriad Pro" pitchFamily="34" charset="0"/>
              <a:ea typeface="宋体" panose="02010600030101010101" pitchFamily="2" charset="-122"/>
            </a:endParaRPr>
          </a:p>
        </p:txBody>
      </p:sp>
      <p:sp>
        <p:nvSpPr>
          <p:cNvPr id="24577" name="矩形 1"/>
          <p:cNvSpPr/>
          <p:nvPr/>
        </p:nvSpPr>
        <p:spPr>
          <a:xfrm>
            <a:off x="215949" y="345908"/>
            <a:ext cx="5364163" cy="400110"/>
          </a:xfrm>
          <a:prstGeom prst="rect">
            <a:avLst/>
          </a:prstGeom>
          <a:noFill/>
          <a:ln>
            <a:noFill/>
            <a:miter/>
          </a:ln>
        </p:spPr>
        <p:txBody>
          <a:bodyPr vert="horz" wrap="square" lIns="75195" tIns="39101" rIns="75195" bIns="39101" numCol="1" anchor="b" anchorCtr="0" compatLnSpc="1"/>
          <a:lstStyle/>
          <a:p>
            <a:pPr eaLnBrk="0" hangingPunct="0"/>
            <a:r>
              <a:rPr lang="zh-CN" altLang="en-US" sz="2000" dirty="0">
                <a:latin typeface="微软雅黑" panose="020B0503020204020204" pitchFamily="34" charset="-122"/>
                <a:ea typeface="微软雅黑" panose="020B0503020204020204" pitchFamily="34" charset="-122"/>
                <a:cs typeface="+mj-cs"/>
              </a:rPr>
              <a:t>硬</a:t>
            </a:r>
            <a:r>
              <a:rPr lang="zh-CN" altLang="en-US" sz="2000" dirty="0" smtClean="0">
                <a:latin typeface="微软雅黑" panose="020B0503020204020204" pitchFamily="34" charset="-122"/>
                <a:ea typeface="微软雅黑" panose="020B0503020204020204" pitchFamily="34" charset="-122"/>
                <a:cs typeface="+mj-cs"/>
              </a:rPr>
              <a:t>件系统规范</a:t>
            </a:r>
            <a:endParaRPr lang="zh-CN" altLang="en-US" sz="2000" dirty="0">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58115" y="986015"/>
            <a:ext cx="8590280" cy="5055230"/>
          </a:xfrm>
          <a:prstGeom prst="rect">
            <a:avLst/>
          </a:prstGeom>
        </p:spPr>
        <p:txBody>
          <a:bodyPr wrap="square">
            <a:spAutoFit/>
          </a:bodyPr>
          <a:lstStyle/>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700" dirty="0" smtClean="0">
                <a:latin typeface="微软雅黑" panose="020B0503020204020204" pitchFamily="34" charset="-122"/>
                <a:ea typeface="微软雅黑" panose="020B0503020204020204" pitchFamily="34" charset="-122"/>
              </a:rPr>
              <a:t>大赛</a:t>
            </a:r>
            <a:r>
              <a:rPr lang="zh-CN" altLang="en-US" sz="1700" dirty="0">
                <a:latin typeface="微软雅黑" panose="020B0503020204020204" pitchFamily="34" charset="-122"/>
                <a:ea typeface="微软雅黑" panose="020B0503020204020204" pitchFamily="34" charset="-122"/>
              </a:rPr>
              <a:t>指定的</a:t>
            </a:r>
            <a:r>
              <a:rPr lang="en-US" altLang="zh-CN" sz="1700" dirty="0">
                <a:latin typeface="微软雅黑" panose="020B0503020204020204" pitchFamily="34" charset="-122"/>
                <a:ea typeface="微软雅黑" panose="020B0503020204020204" pitchFamily="34" charset="-122"/>
              </a:rPr>
              <a:t>FPGA</a:t>
            </a:r>
            <a:r>
              <a:rPr lang="zh-CN" altLang="en-US" sz="1700" dirty="0">
                <a:latin typeface="微软雅黑" panose="020B0503020204020204" pitchFamily="34" charset="-122"/>
                <a:ea typeface="微软雅黑" panose="020B0503020204020204" pitchFamily="34" charset="-122"/>
              </a:rPr>
              <a:t>实验设备主要参数</a:t>
            </a:r>
            <a:r>
              <a:rPr lang="zh-CN" altLang="en-US" sz="1700" dirty="0" smtClean="0">
                <a:latin typeface="微软雅黑" panose="020B0503020204020204" pitchFamily="34" charset="-122"/>
                <a:ea typeface="微软雅黑" panose="020B0503020204020204" pitchFamily="34" charset="-122"/>
              </a:rPr>
              <a:t>如下：</a:t>
            </a:r>
            <a:endParaRPr lang="en-US" altLang="zh-CN" sz="1700" dirty="0">
              <a:latin typeface="微软雅黑" panose="020B0503020204020204" pitchFamily="34" charset="-122"/>
              <a:ea typeface="微软雅黑" panose="020B0503020204020204" pitchFamily="34" charset="-122"/>
            </a:endParaRP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sz="1600" dirty="0" smtClean="0">
                <a:latin typeface="微软雅黑" panose="020B0503020204020204" pitchFamily="34" charset="-122"/>
                <a:ea typeface="微软雅黑" panose="020B0503020204020204" pitchFamily="34" charset="-122"/>
              </a:rPr>
              <a:t>FPGA</a:t>
            </a:r>
            <a:r>
              <a:rPr lang="zh-CN" altLang="en-US" sz="1600" dirty="0">
                <a:latin typeface="微软雅黑" panose="020B0503020204020204" pitchFamily="34" charset="-122"/>
                <a:ea typeface="微软雅黑" panose="020B0503020204020204" pitchFamily="34" charset="-122"/>
              </a:rPr>
              <a:t>型号：</a:t>
            </a:r>
            <a:r>
              <a:rPr lang="en-US" altLang="zh-CN" sz="1600" dirty="0">
                <a:latin typeface="微软雅黑" panose="020B0503020204020204" pitchFamily="34" charset="-122"/>
                <a:ea typeface="微软雅黑" panose="020B0503020204020204" pitchFamily="34" charset="-122"/>
              </a:rPr>
              <a:t>XILINX</a:t>
            </a:r>
            <a:r>
              <a:rPr lang="zh-CN" altLang="en-US" sz="1600" dirty="0">
                <a:latin typeface="微软雅黑" panose="020B0503020204020204" pitchFamily="34" charset="-122"/>
                <a:ea typeface="微软雅黑" panose="020B0503020204020204" pitchFamily="34" charset="-122"/>
              </a:rPr>
              <a:t>公司</a:t>
            </a:r>
            <a:r>
              <a:rPr lang="en-US" altLang="zh-CN" sz="1600" dirty="0">
                <a:latin typeface="微软雅黑" panose="020B0503020204020204" pitchFamily="34" charset="-122"/>
                <a:ea typeface="微软雅黑" panose="020B0503020204020204" pitchFamily="34" charset="-122"/>
              </a:rPr>
              <a:t>Artix-7 FPGA</a:t>
            </a:r>
            <a:r>
              <a:rPr lang="zh-CN" altLang="en-US" sz="1600" dirty="0">
                <a:latin typeface="微软雅黑" panose="020B0503020204020204" pitchFamily="34" charset="-122"/>
                <a:ea typeface="微软雅黑" panose="020B0503020204020204" pitchFamily="34" charset="-122"/>
              </a:rPr>
              <a:t>。</a:t>
            </a: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sz="1600" dirty="0" smtClean="0">
                <a:latin typeface="微软雅黑" panose="020B0503020204020204" pitchFamily="34" charset="-122"/>
                <a:ea typeface="微软雅黑" panose="020B0503020204020204" pitchFamily="34" charset="-122"/>
              </a:rPr>
              <a:t>DDR3 </a:t>
            </a:r>
            <a:r>
              <a:rPr lang="en-US" altLang="zh-CN" sz="1600" dirty="0">
                <a:latin typeface="微软雅黑" panose="020B0503020204020204" pitchFamily="34" charset="-122"/>
                <a:ea typeface="微软雅黑" panose="020B0503020204020204" pitchFamily="34" charset="-122"/>
              </a:rPr>
              <a:t>SDRAM</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16</a:t>
            </a:r>
            <a:r>
              <a:rPr lang="zh-CN" altLang="en-US" sz="1600" dirty="0">
                <a:latin typeface="微软雅黑" panose="020B0503020204020204" pitchFamily="34" charset="-122"/>
                <a:ea typeface="微软雅黑" panose="020B0503020204020204" pitchFamily="34" charset="-122"/>
              </a:rPr>
              <a:t>位，</a:t>
            </a:r>
            <a:r>
              <a:rPr lang="en-US" altLang="zh-CN" sz="1600" dirty="0">
                <a:latin typeface="微软雅黑" panose="020B0503020204020204" pitchFamily="34" charset="-122"/>
                <a:ea typeface="微软雅黑" panose="020B0503020204020204" pitchFamily="34" charset="-122"/>
              </a:rPr>
              <a:t>128MB</a:t>
            </a:r>
            <a:r>
              <a:rPr lang="zh-CN" altLang="en-US" sz="1600" dirty="0">
                <a:latin typeface="微软雅黑" panose="020B0503020204020204" pitchFamily="34" charset="-122"/>
                <a:ea typeface="微软雅黑" panose="020B0503020204020204" pitchFamily="34" charset="-122"/>
              </a:rPr>
              <a:t>。</a:t>
            </a: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sz="1600" dirty="0" smtClean="0">
                <a:latin typeface="微软雅黑" panose="020B0503020204020204" pitchFamily="34" charset="-122"/>
                <a:ea typeface="微软雅黑" panose="020B0503020204020204" pitchFamily="34" charset="-122"/>
              </a:rPr>
              <a:t>SPI </a:t>
            </a:r>
            <a:r>
              <a:rPr lang="en-US" altLang="zh-CN" sz="1600" dirty="0">
                <a:latin typeface="微软雅黑" panose="020B0503020204020204" pitchFamily="34" charset="-122"/>
                <a:ea typeface="微软雅黑" panose="020B0503020204020204" pitchFamily="34" charset="-122"/>
              </a:rPr>
              <a:t>FLASH</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4MB</a:t>
            </a:r>
            <a:r>
              <a:rPr lang="zh-CN" altLang="en-US" sz="1600" dirty="0">
                <a:latin typeface="微软雅黑" panose="020B0503020204020204" pitchFamily="34" charset="-122"/>
                <a:ea typeface="微软雅黑" panose="020B0503020204020204" pitchFamily="34" charset="-122"/>
              </a:rPr>
              <a:t>。</a:t>
            </a: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sz="1600" dirty="0" smtClean="0">
                <a:latin typeface="微软雅黑" panose="020B0503020204020204" pitchFamily="34" charset="-122"/>
                <a:ea typeface="微软雅黑" panose="020B0503020204020204" pitchFamily="34" charset="-122"/>
              </a:rPr>
              <a:t>RS-232</a:t>
            </a:r>
            <a:r>
              <a:rPr lang="zh-CN" altLang="en-US" sz="1600" dirty="0">
                <a:latin typeface="微软雅黑" panose="020B0503020204020204" pitchFamily="34" charset="-122"/>
                <a:ea typeface="微软雅黑" panose="020B0503020204020204" pitchFamily="34" charset="-122"/>
              </a:rPr>
              <a:t>接口：</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个。</a:t>
            </a: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sz="1600" dirty="0" smtClean="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段数码管：</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个。</a:t>
            </a: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smtClean="0">
                <a:latin typeface="微软雅黑" panose="020B0503020204020204" pitchFamily="34" charset="-122"/>
                <a:ea typeface="微软雅黑" panose="020B0503020204020204" pitchFamily="34" charset="-122"/>
              </a:rPr>
              <a:t>拨动开关</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位</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sz="1700" dirty="0" smtClean="0">
                <a:latin typeface="微软雅黑" panose="020B0503020204020204" pitchFamily="34" charset="-122"/>
                <a:ea typeface="微软雅黑" panose="020B0503020204020204" pitchFamily="34" charset="-122"/>
              </a:rPr>
              <a:t>EDA</a:t>
            </a:r>
            <a:r>
              <a:rPr lang="zh-CN" altLang="en-US" sz="1700" dirty="0">
                <a:latin typeface="微软雅黑" panose="020B0503020204020204" pitchFamily="34" charset="-122"/>
                <a:ea typeface="微软雅黑" panose="020B0503020204020204" pitchFamily="34" charset="-122"/>
              </a:rPr>
              <a:t>及软件开发环境如下</a:t>
            </a:r>
            <a:r>
              <a:rPr lang="zh-CN" altLang="en-US" sz="1700" dirty="0" smtClean="0">
                <a:latin typeface="微软雅黑" panose="020B0503020204020204" pitchFamily="34" charset="-122"/>
                <a:ea typeface="微软雅黑" panose="020B0503020204020204" pitchFamily="34" charset="-122"/>
              </a:rPr>
              <a:t>：</a:t>
            </a:r>
            <a:endParaRPr lang="en-US" altLang="zh-CN" sz="1700" dirty="0" smtClean="0">
              <a:latin typeface="微软雅黑" panose="020B0503020204020204" pitchFamily="34" charset="-122"/>
              <a:ea typeface="微软雅黑" panose="020B0503020204020204" pitchFamily="34" charset="-122"/>
            </a:endParaRP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a:latin typeface="微软雅黑" panose="020B0503020204020204" pitchFamily="34" charset="-122"/>
                <a:ea typeface="微软雅黑" panose="020B0503020204020204" pitchFamily="34" charset="-122"/>
              </a:rPr>
              <a:t>大赛</a:t>
            </a:r>
            <a:r>
              <a:rPr lang="zh-CN" altLang="en-US" sz="1600" dirty="0">
                <a:latin typeface="微软雅黑" panose="020B0503020204020204" pitchFamily="34" charset="-122"/>
                <a:ea typeface="微软雅黑" panose="020B0503020204020204" pitchFamily="34" charset="-122"/>
              </a:rPr>
              <a:t>指定龙芯体系结构教学实验平台作为</a:t>
            </a:r>
            <a:r>
              <a:rPr lang="en-US" altLang="zh-CN" sz="1600" dirty="0">
                <a:latin typeface="微软雅黑" panose="020B0503020204020204" pitchFamily="34" charset="-122"/>
                <a:ea typeface="微软雅黑" panose="020B0503020204020204" pitchFamily="34" charset="-122"/>
              </a:rPr>
              <a:t>MIPS</a:t>
            </a:r>
            <a:r>
              <a:rPr lang="zh-CN" altLang="en-US" sz="1600" dirty="0">
                <a:latin typeface="微软雅黑" panose="020B0503020204020204" pitchFamily="34" charset="-122"/>
                <a:ea typeface="微软雅黑" panose="020B0503020204020204" pitchFamily="34" charset="-122"/>
              </a:rPr>
              <a:t>运行环境。</a:t>
            </a: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a:latin typeface="微软雅黑" panose="020B0503020204020204" pitchFamily="34" charset="-122"/>
                <a:ea typeface="微软雅黑" panose="020B0503020204020204" pitchFamily="34" charset="-122"/>
              </a:rPr>
              <a:t>大赛</a:t>
            </a:r>
            <a:r>
              <a:rPr lang="zh-CN" altLang="en-US" sz="1600" dirty="0">
                <a:latin typeface="微软雅黑" panose="020B0503020204020204" pitchFamily="34" charset="-122"/>
                <a:ea typeface="微软雅黑" panose="020B0503020204020204" pitchFamily="34" charset="-122"/>
              </a:rPr>
              <a:t>指定龙芯</a:t>
            </a:r>
            <a:r>
              <a:rPr lang="en-US" altLang="zh-CN" sz="1600" dirty="0">
                <a:latin typeface="微软雅黑" panose="020B0503020204020204" pitchFamily="34" charset="-122"/>
                <a:ea typeface="微软雅黑" panose="020B0503020204020204" pitchFamily="34" charset="-122"/>
              </a:rPr>
              <a:t>MIPS-GCC</a:t>
            </a:r>
            <a:r>
              <a:rPr lang="zh-CN" altLang="en-US" sz="1600" dirty="0">
                <a:latin typeface="微软雅黑" panose="020B0503020204020204" pitchFamily="34" charset="-122"/>
                <a:ea typeface="微软雅黑" panose="020B0503020204020204" pitchFamily="34" charset="-122"/>
              </a:rPr>
              <a:t>交叉编译器为</a:t>
            </a:r>
            <a:r>
              <a:rPr lang="en-US" altLang="zh-CN" sz="1600" dirty="0">
                <a:latin typeface="微软雅黑" panose="020B0503020204020204" pitchFamily="34" charset="-122"/>
                <a:ea typeface="微软雅黑" panose="020B0503020204020204" pitchFamily="34" charset="-122"/>
              </a:rPr>
              <a:t>C</a:t>
            </a:r>
            <a:r>
              <a:rPr lang="zh-CN" altLang="en-US" sz="1600" dirty="0">
                <a:latin typeface="微软雅黑" panose="020B0503020204020204" pitchFamily="34" charset="-122"/>
                <a:ea typeface="微软雅黑" panose="020B0503020204020204" pitchFamily="34" charset="-122"/>
              </a:rPr>
              <a:t>编译器。</a:t>
            </a: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a:latin typeface="微软雅黑" panose="020B0503020204020204" pitchFamily="34" charset="-122"/>
                <a:ea typeface="微软雅黑" panose="020B0503020204020204" pitchFamily="34" charset="-122"/>
              </a:rPr>
              <a:t>大赛</a:t>
            </a:r>
            <a:r>
              <a:rPr lang="zh-CN" altLang="en-US" sz="1600" dirty="0">
                <a:latin typeface="微软雅黑" panose="020B0503020204020204" pitchFamily="34" charset="-122"/>
                <a:ea typeface="微软雅黑" panose="020B0503020204020204" pitchFamily="34" charset="-122"/>
              </a:rPr>
              <a:t>指定</a:t>
            </a:r>
            <a:r>
              <a:rPr lang="en-US" altLang="zh-CN" sz="1600" dirty="0">
                <a:latin typeface="微软雅黑" panose="020B0503020204020204" pitchFamily="34" charset="-122"/>
                <a:ea typeface="微软雅黑" panose="020B0503020204020204" pitchFamily="34" charset="-122"/>
              </a:rPr>
              <a:t>XILINX</a:t>
            </a:r>
            <a:r>
              <a:rPr lang="zh-CN" altLang="en-US" sz="1600" dirty="0">
                <a:latin typeface="微软雅黑" panose="020B0503020204020204" pitchFamily="34" charset="-122"/>
                <a:ea typeface="微软雅黑" panose="020B0503020204020204" pitchFamily="34" charset="-122"/>
              </a:rPr>
              <a:t>公司的</a:t>
            </a:r>
            <a:r>
              <a:rPr lang="en-US" altLang="zh-CN" sz="1600" dirty="0">
                <a:latin typeface="微软雅黑" panose="020B0503020204020204" pitchFamily="34" charset="-122"/>
                <a:ea typeface="微软雅黑" panose="020B0503020204020204" pitchFamily="34" charset="-122"/>
              </a:rPr>
              <a:t>Vivado2015.2</a:t>
            </a:r>
            <a:r>
              <a:rPr lang="zh-CN" altLang="en-US" sz="1600" dirty="0">
                <a:latin typeface="微软雅黑" panose="020B0503020204020204" pitchFamily="34" charset="-122"/>
                <a:ea typeface="微软雅黑" panose="020B0503020204020204" pitchFamily="34" charset="-122"/>
              </a:rPr>
              <a:t>为</a:t>
            </a:r>
            <a:r>
              <a:rPr lang="en-US" altLang="zh-CN" sz="1600" dirty="0">
                <a:latin typeface="微软雅黑" panose="020B0503020204020204" pitchFamily="34" charset="-122"/>
                <a:ea typeface="微软雅黑" panose="020B0503020204020204" pitchFamily="34" charset="-122"/>
              </a:rPr>
              <a:t>FPGA</a:t>
            </a:r>
            <a:r>
              <a:rPr lang="zh-CN" altLang="en-US" sz="1600" dirty="0">
                <a:latin typeface="微软雅黑" panose="020B0503020204020204" pitchFamily="34" charset="-122"/>
                <a:ea typeface="微软雅黑" panose="020B0503020204020204" pitchFamily="34" charset="-122"/>
              </a:rPr>
              <a:t>综合工具。</a:t>
            </a: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a:latin typeface="微软雅黑" panose="020B0503020204020204" pitchFamily="34" charset="-122"/>
                <a:ea typeface="微软雅黑" panose="020B0503020204020204" pitchFamily="34" charset="-122"/>
              </a:rPr>
              <a:t>除</a:t>
            </a:r>
            <a:r>
              <a:rPr lang="en-US" altLang="zh-CN" sz="1600" dirty="0">
                <a:latin typeface="微软雅黑" panose="020B0503020204020204" pitchFamily="34" charset="-122"/>
                <a:ea typeface="微软雅黑" panose="020B0503020204020204" pitchFamily="34" charset="-122"/>
              </a:rPr>
              <a:t>C</a:t>
            </a:r>
            <a:r>
              <a:rPr lang="zh-CN" altLang="en-US" sz="1600" dirty="0">
                <a:latin typeface="微软雅黑" panose="020B0503020204020204" pitchFamily="34" charset="-122"/>
                <a:ea typeface="微软雅黑" panose="020B0503020204020204" pitchFamily="34" charset="-122"/>
              </a:rPr>
              <a:t>编译器和</a:t>
            </a:r>
            <a:r>
              <a:rPr lang="en-US" altLang="zh-CN" sz="1600" dirty="0">
                <a:latin typeface="微软雅黑" panose="020B0503020204020204" pitchFamily="34" charset="-122"/>
                <a:ea typeface="微软雅黑" panose="020B0503020204020204" pitchFamily="34" charset="-122"/>
              </a:rPr>
              <a:t>FPGA</a:t>
            </a:r>
            <a:r>
              <a:rPr lang="zh-CN" altLang="en-US" sz="1600" dirty="0">
                <a:latin typeface="微软雅黑" panose="020B0503020204020204" pitchFamily="34" charset="-122"/>
                <a:ea typeface="微软雅黑" panose="020B0503020204020204" pitchFamily="34" charset="-122"/>
              </a:rPr>
              <a:t>综合工具为大赛指定工具外，各参赛队可使用其他各种开发工具</a:t>
            </a: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3547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矩形 4"/>
          <p:cNvSpPr>
            <a:spLocks noChangeArrowheads="1"/>
          </p:cNvSpPr>
          <p:nvPr/>
        </p:nvSpPr>
        <p:spPr bwMode="auto">
          <a:xfrm>
            <a:off x="197321" y="338090"/>
            <a:ext cx="7038975" cy="400110"/>
          </a:xfrm>
          <a:prstGeom prst="rect">
            <a:avLst/>
          </a:prstGeom>
          <a:noFill/>
          <a:ln>
            <a:noFill/>
            <a:mite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195" tIns="39101" rIns="75195" bIns="39101" numCol="1" anchor="b" anchorCtr="0" compatLnSpc="1"/>
          <a:lstStyle/>
          <a:p>
            <a:pPr eaLnBrk="0" hangingPunct="0"/>
            <a:r>
              <a:rPr lang="en-US" altLang="zh-CN" sz="2000" dirty="0" err="1">
                <a:latin typeface="微软雅黑" panose="020B0503020204020204" pitchFamily="34" charset="-122"/>
                <a:ea typeface="微软雅黑" panose="020B0503020204020204" pitchFamily="34" charset="-122"/>
                <a:cs typeface="+mj-cs"/>
              </a:rPr>
              <a:t>系统能力培养</a:t>
            </a:r>
            <a:r>
              <a:rPr lang="x-none" altLang="en-US" sz="2000" dirty="0" err="1">
                <a:latin typeface="微软雅黑" panose="020B0503020204020204" pitchFamily="34" charset="-122"/>
                <a:ea typeface="微软雅黑" panose="020B0503020204020204" pitchFamily="34" charset="-122"/>
                <a:cs typeface="+mj-cs"/>
              </a:rPr>
              <a:t>实验平台</a:t>
            </a:r>
          </a:p>
        </p:txBody>
      </p:sp>
      <p:sp>
        <p:nvSpPr>
          <p:cNvPr id="24579" name="矩形 2"/>
          <p:cNvSpPr/>
          <p:nvPr/>
        </p:nvSpPr>
        <p:spPr>
          <a:xfrm>
            <a:off x="465455" y="5521797"/>
            <a:ext cx="8292976" cy="787523"/>
          </a:xfrm>
          <a:prstGeom prst="rect">
            <a:avLst/>
          </a:prstGeom>
          <a:noFill/>
          <a:ln w="9525">
            <a:noFill/>
          </a:ln>
        </p:spPr>
        <p:txBody>
          <a:bodyPr wrap="square" anchor="t">
            <a:spAutoFit/>
          </a:bodyPr>
          <a:lstStyle/>
          <a:p>
            <a:pPr marL="285750" lvl="0" indent="-285750" eaLnBrk="0" hangingPunct="0">
              <a:lnSpc>
                <a:spcPct val="150000"/>
              </a:lnSpc>
              <a:buClr>
                <a:schemeClr val="bg1">
                  <a:lumMod val="50000"/>
                </a:schemeClr>
              </a:buClr>
              <a:buFont typeface="Wingdings" panose="05000000000000000000" charset="2"/>
              <a:buChar char="Ø"/>
            </a:pPr>
            <a:r>
              <a:rPr lang="zh-CN" altLang="en-US" sz="1600" u="sng" dirty="0" smtClean="0">
                <a:latin typeface="微软雅黑" panose="020B0503020204020204" pitchFamily="34" charset="-122"/>
                <a:ea typeface="微软雅黑" panose="020B0503020204020204" pitchFamily="34" charset="-122"/>
              </a:rPr>
              <a:t>丰富</a:t>
            </a:r>
            <a:r>
              <a:rPr lang="zh-CN" altLang="en-US" sz="1600" u="sng" dirty="0">
                <a:latin typeface="微软雅黑" panose="020B0503020204020204" pitchFamily="34" charset="-122"/>
                <a:ea typeface="微软雅黑" panose="020B0503020204020204" pitchFamily="34" charset="-122"/>
              </a:rPr>
              <a:t>的外设接口，满足</a:t>
            </a:r>
            <a:r>
              <a:rPr lang="zh-CN" altLang="en-US" sz="1600" u="sng" dirty="0">
                <a:latin typeface="微软雅黑" panose="020B0503020204020204" pitchFamily="34" charset="-122"/>
                <a:ea typeface="微软雅黑" panose="020B0503020204020204" pitchFamily="34" charset="-122"/>
                <a:sym typeface="+mn-ea"/>
              </a:rPr>
              <a:t>《数字逻辑》、《计算机组成原理》、</a:t>
            </a:r>
            <a:r>
              <a:rPr lang="zh-CN" altLang="en-US" sz="1600" u="sng" dirty="0">
                <a:latin typeface="微软雅黑" panose="020B0503020204020204" pitchFamily="34" charset="-122"/>
                <a:ea typeface="微软雅黑" panose="020B0503020204020204" pitchFamily="34" charset="-122"/>
              </a:rPr>
              <a:t>《计算机体系结构》等不同基础课程教学及实验案例的需要</a:t>
            </a:r>
            <a:endParaRPr lang="zh-CN" altLang="en-US" sz="1600" dirty="0">
              <a:latin typeface="微软雅黑" panose="020B0503020204020204" pitchFamily="34" charset="-122"/>
              <a:ea typeface="微软雅黑" panose="020B0503020204020204" pitchFamily="34" charset="-122"/>
            </a:endParaRPr>
          </a:p>
        </p:txBody>
      </p:sp>
      <p:pic>
        <p:nvPicPr>
          <p:cNvPr id="2" name="图片 1" descr="IMG_3145"/>
          <p:cNvPicPr>
            <a:picLocks noChangeAspect="1"/>
          </p:cNvPicPr>
          <p:nvPr/>
        </p:nvPicPr>
        <p:blipFill>
          <a:blip r:embed="rId2"/>
          <a:stretch>
            <a:fillRect/>
          </a:stretch>
        </p:blipFill>
        <p:spPr>
          <a:xfrm>
            <a:off x="2268220" y="1086202"/>
            <a:ext cx="4535170" cy="4431030"/>
          </a:xfrm>
          <a:prstGeom prst="rect">
            <a:avLst/>
          </a:prstGeom>
        </p:spPr>
      </p:pic>
      <p:sp>
        <p:nvSpPr>
          <p:cNvPr id="6"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4B695721-1F36-4157-BF31-D14D402982B3}" type="slidenum">
              <a:rPr lang="en-US" altLang="zh-CN" sz="1000" smtClean="0">
                <a:latin typeface="Myriad Pro" pitchFamily="34" charset="0"/>
                <a:ea typeface="宋体" panose="02010600030101010101" pitchFamily="2" charset="-122"/>
              </a:rPr>
              <a:t>19</a:t>
            </a:fld>
            <a:endParaRPr lang="en-US" altLang="zh-CN" sz="1000" dirty="0">
              <a:latin typeface="Myriad Pro" pitchFamily="34" charset="0"/>
              <a:ea typeface="宋体" panose="02010600030101010101" pitchFamily="2" charset="-122"/>
            </a:endParaRPr>
          </a:p>
        </p:txBody>
      </p:sp>
    </p:spTree>
    <p:extLst>
      <p:ext uri="{BB962C8B-B14F-4D97-AF65-F5344CB8AC3E}">
        <p14:creationId xmlns:p14="http://schemas.microsoft.com/office/powerpoint/2010/main" val="384297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剪去对角的矩形 2"/>
          <p:cNvSpPr/>
          <p:nvPr/>
        </p:nvSpPr>
        <p:spPr>
          <a:xfrm>
            <a:off x="1639144" y="2020983"/>
            <a:ext cx="5040000" cy="475714"/>
          </a:xfrm>
          <a:prstGeom prst="snip2DiagRect">
            <a:avLst>
              <a:gd name="adj1" fmla="val 29893"/>
              <a:gd name="adj2" fmla="val 0"/>
            </a:avLst>
          </a:prstGeom>
          <a:solidFill>
            <a:srgbClr val="C00000"/>
          </a:solidFill>
          <a:ln w="9525">
            <a:noFill/>
          </a:ln>
          <a:effectLst>
            <a:outerShdw blurRad="50800" dist="38100" dir="2700000" algn="tl" rotWithShape="0">
              <a:prstClr val="black">
                <a:alpha val="40000"/>
              </a:prstClr>
            </a:outerShdw>
          </a:effectLst>
        </p:spPr>
        <p:txBody>
          <a:bodyPr rtlCol="0" anchor="ctr">
            <a:spAutoFit/>
          </a:bodyPr>
          <a:lstStyle/>
          <a:p>
            <a:pPr indent="304800" eaLnBrk="0" hangingPunct="0">
              <a:lnSpc>
                <a:spcPts val="1875"/>
              </a:lnSpc>
            </a:pPr>
            <a:r>
              <a:rPr lang="zh-CN" altLang="en-US" sz="2000" spc="300" dirty="0" smtClean="0">
                <a:solidFill>
                  <a:schemeClr val="bg1"/>
                </a:solidFill>
                <a:latin typeface="微软雅黑" panose="020B0503020204020204" pitchFamily="34" charset="-122"/>
                <a:ea typeface="微软雅黑" panose="020B0503020204020204" pitchFamily="34" charset="-122"/>
              </a:rPr>
              <a:t>大赛章程宣讲</a:t>
            </a: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sp>
        <p:nvSpPr>
          <p:cNvPr id="7" name="剪去对角的矩形 6"/>
          <p:cNvSpPr/>
          <p:nvPr/>
        </p:nvSpPr>
        <p:spPr>
          <a:xfrm>
            <a:off x="1619672" y="2780928"/>
            <a:ext cx="5040000" cy="475714"/>
          </a:xfrm>
          <a:prstGeom prst="snip2DiagRect">
            <a:avLst>
              <a:gd name="adj1" fmla="val 29893"/>
              <a:gd name="adj2" fmla="val 0"/>
            </a:avLst>
          </a:prstGeom>
          <a:solidFill>
            <a:schemeClr val="bg1">
              <a:lumMod val="50000"/>
            </a:schemeClr>
          </a:solidFill>
          <a:ln w="9525">
            <a:noFill/>
          </a:ln>
          <a:effectLst>
            <a:outerShdw blurRad="50800" dist="38100" dir="2700000" algn="tl" rotWithShape="0">
              <a:prstClr val="black">
                <a:alpha val="40000"/>
              </a:prstClr>
            </a:outerShdw>
          </a:effectLst>
        </p:spPr>
        <p:txBody>
          <a:bodyPr rtlCol="0" anchor="ctr">
            <a:spAutoFit/>
          </a:bodyPr>
          <a:lstStyle/>
          <a:p>
            <a:pPr indent="304800" eaLnBrk="0" hangingPunct="0">
              <a:lnSpc>
                <a:spcPts val="1875"/>
              </a:lnSpc>
            </a:pPr>
            <a:r>
              <a:rPr lang="zh-CN" altLang="en-US" sz="2000" spc="300" dirty="0" smtClean="0">
                <a:solidFill>
                  <a:schemeClr val="bg1"/>
                </a:solidFill>
                <a:latin typeface="微软雅黑" panose="020B0503020204020204" pitchFamily="34" charset="-122"/>
                <a:ea typeface="微软雅黑" panose="020B0503020204020204" pitchFamily="34" charset="-122"/>
              </a:rPr>
              <a:t>大赛技术方案</a:t>
            </a:r>
            <a:r>
              <a:rPr lang="zh-CN" altLang="en-US" sz="2000" spc="300" dirty="0">
                <a:solidFill>
                  <a:schemeClr val="bg1"/>
                </a:solidFill>
                <a:latin typeface="微软雅黑" panose="020B0503020204020204" pitchFamily="34" charset="-122"/>
                <a:ea typeface="微软雅黑" panose="020B0503020204020204" pitchFamily="34" charset="-122"/>
              </a:rPr>
              <a:t>解读</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矩形 4"/>
          <p:cNvSpPr>
            <a:spLocks noChangeArrowheads="1"/>
          </p:cNvSpPr>
          <p:nvPr/>
        </p:nvSpPr>
        <p:spPr bwMode="auto">
          <a:xfrm>
            <a:off x="197321" y="338090"/>
            <a:ext cx="7038975" cy="400110"/>
          </a:xfrm>
          <a:prstGeom prst="rect">
            <a:avLst/>
          </a:prstGeom>
          <a:noFill/>
          <a:ln>
            <a:noFill/>
            <a:mite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195" tIns="39101" rIns="75195" bIns="39101" numCol="1" anchor="b" anchorCtr="0" compatLnSpc="1"/>
          <a:lstStyle/>
          <a:p>
            <a:pPr eaLnBrk="0" hangingPunct="0"/>
            <a:r>
              <a:rPr lang="x-none" altLang="zh-CN" sz="2000" dirty="0">
                <a:latin typeface="微软雅黑" panose="020B0503020204020204" pitchFamily="34" charset="-122"/>
                <a:ea typeface="微软雅黑" panose="020B0503020204020204" pitchFamily="34" charset="-122"/>
                <a:cs typeface="+mj-cs"/>
              </a:rPr>
              <a:t>FPGA实验板</a:t>
            </a:r>
          </a:p>
        </p:txBody>
      </p:sp>
      <p:pic>
        <p:nvPicPr>
          <p:cNvPr id="9" name="图片 9"/>
          <p:cNvPicPr>
            <a:picLocks noChangeAspect="1" noChangeArrowheads="1"/>
          </p:cNvPicPr>
          <p:nvPr/>
        </p:nvPicPr>
        <p:blipFill>
          <a:blip r:embed="rId2" cstate="print">
            <a:extLst>
              <a:ext uri="{28A0092B-C50C-407E-A947-70E740481C1C}">
                <a14:useLocalDpi xmlns:a14="http://schemas.microsoft.com/office/drawing/2010/main" val="0"/>
              </a:ext>
            </a:extLst>
          </a:blip>
          <a:srcRect l="7344" t="3996" r="1538" b="5085"/>
          <a:stretch>
            <a:fillRect/>
          </a:stretch>
        </p:blipFill>
        <p:spPr>
          <a:xfrm>
            <a:off x="1332230" y="1196340"/>
            <a:ext cx="6489065" cy="4855845"/>
          </a:xfrm>
          <a:prstGeom prst="rect">
            <a:avLst/>
          </a:prstGeom>
          <a:noFill/>
          <a:ln>
            <a:noFill/>
          </a:ln>
        </p:spPr>
      </p:pic>
      <p:sp>
        <p:nvSpPr>
          <p:cNvPr id="8" name="文本框 7"/>
          <p:cNvSpPr txBox="1"/>
          <p:nvPr/>
        </p:nvSpPr>
        <p:spPr>
          <a:xfrm>
            <a:off x="3637915" y="3487420"/>
            <a:ext cx="813435" cy="817880"/>
          </a:xfrm>
          <a:prstGeom prst="rect">
            <a:avLst/>
          </a:prstGeom>
          <a:noFill/>
          <a:ln w="38100">
            <a:solidFill>
              <a:srgbClr val="FF0000"/>
            </a:solidFill>
          </a:ln>
        </p:spPr>
        <p:txBody>
          <a:bodyPr wrap="square" rtlCol="0" anchor="ctr" anchorCtr="0">
            <a:noAutofit/>
          </a:bodyPr>
          <a:lstStyle/>
          <a:p>
            <a:pPr algn="ctr"/>
            <a:r>
              <a:rPr lang="x-none" altLang="en-US" sz="1300" dirty="0">
                <a:ln>
                  <a:noFill/>
                </a:ln>
                <a:solidFill>
                  <a:srgbClr val="FDF731"/>
                </a:solidFill>
                <a:effectLst/>
                <a:latin typeface="微软雅黑" panose="020B0503020204020204" pitchFamily="34" charset="-122"/>
                <a:ea typeface="微软雅黑" panose="020B0503020204020204" pitchFamily="34" charset="-122"/>
              </a:rPr>
              <a:t>FPGA</a:t>
            </a:r>
          </a:p>
        </p:txBody>
      </p:sp>
      <p:grpSp>
        <p:nvGrpSpPr>
          <p:cNvPr id="31" name="组合 30"/>
          <p:cNvGrpSpPr/>
          <p:nvPr/>
        </p:nvGrpSpPr>
        <p:grpSpPr>
          <a:xfrm>
            <a:off x="2620010" y="1196340"/>
            <a:ext cx="2583180" cy="1443355"/>
            <a:chOff x="4126" y="1884"/>
            <a:chExt cx="4068" cy="2273"/>
          </a:xfrm>
        </p:grpSpPr>
        <p:sp>
          <p:nvSpPr>
            <p:cNvPr id="10" name="文本框 9"/>
            <p:cNvSpPr txBox="1"/>
            <p:nvPr/>
          </p:nvSpPr>
          <p:spPr>
            <a:xfrm>
              <a:off x="4134" y="2552"/>
              <a:ext cx="4060" cy="475"/>
            </a:xfrm>
            <a:prstGeom prst="rect">
              <a:avLst/>
            </a:prstGeom>
            <a:noFill/>
            <a:ln w="38100">
              <a:solidFill>
                <a:srgbClr val="FF0000"/>
              </a:solidFill>
            </a:ln>
          </p:spPr>
          <p:txBody>
            <a:bodyPr wrap="square" lIns="0" tIns="0" rIns="0" bIns="0" rtlCol="0" anchor="ctr" anchorCtr="0">
              <a:noAutofit/>
            </a:bodyPr>
            <a:lstStyle/>
            <a:p>
              <a:pPr algn="ctr"/>
              <a:r>
                <a:rPr lang="x-none" altLang="en-US" sz="1300" dirty="0">
                  <a:ln>
                    <a:noFill/>
                  </a:ln>
                  <a:solidFill>
                    <a:srgbClr val="FDF731"/>
                  </a:solidFill>
                  <a:latin typeface="微软雅黑" panose="020B0503020204020204" pitchFamily="34" charset="-122"/>
                  <a:ea typeface="微软雅黑" panose="020B0503020204020204" pitchFamily="34" charset="-122"/>
                </a:rPr>
                <a:t>单色LED灯 ×16</a:t>
              </a:r>
            </a:p>
          </p:txBody>
        </p:sp>
        <p:sp>
          <p:nvSpPr>
            <p:cNvPr id="14" name="文本框 13"/>
            <p:cNvSpPr txBox="1"/>
            <p:nvPr/>
          </p:nvSpPr>
          <p:spPr>
            <a:xfrm>
              <a:off x="5164" y="3023"/>
              <a:ext cx="3028" cy="790"/>
            </a:xfrm>
            <a:prstGeom prst="rect">
              <a:avLst/>
            </a:prstGeom>
            <a:noFill/>
            <a:ln w="38100">
              <a:solidFill>
                <a:srgbClr val="FF0000"/>
              </a:solidFill>
            </a:ln>
          </p:spPr>
          <p:txBody>
            <a:bodyPr wrap="square" lIns="0" tIns="0" rIns="0" bIns="0" rtlCol="0" anchor="ctr" anchorCtr="0">
              <a:noAutofit/>
            </a:bodyPr>
            <a:lstStyle/>
            <a:p>
              <a:pPr algn="ctr"/>
              <a:r>
                <a:rPr lang="x-none" altLang="en-US" sz="1300" dirty="0">
                  <a:ln>
                    <a:noFill/>
                  </a:ln>
                  <a:solidFill>
                    <a:srgbClr val="FDF731"/>
                  </a:solidFill>
                  <a:latin typeface="微软雅黑" panose="020B0503020204020204" pitchFamily="34" charset="-122"/>
                  <a:ea typeface="微软雅黑" panose="020B0503020204020204" pitchFamily="34" charset="-122"/>
                </a:rPr>
                <a:t>数码管 ×8</a:t>
              </a:r>
            </a:p>
          </p:txBody>
        </p:sp>
        <p:sp>
          <p:nvSpPr>
            <p:cNvPr id="15" name="文本框 14"/>
            <p:cNvSpPr txBox="1"/>
            <p:nvPr/>
          </p:nvSpPr>
          <p:spPr>
            <a:xfrm>
              <a:off x="4126" y="1884"/>
              <a:ext cx="1015" cy="668"/>
            </a:xfrm>
            <a:prstGeom prst="rect">
              <a:avLst/>
            </a:prstGeom>
            <a:noFill/>
            <a:ln w="38100">
              <a:solidFill>
                <a:srgbClr val="FF0000"/>
              </a:solidFill>
            </a:ln>
          </p:spPr>
          <p:txBody>
            <a:bodyPr wrap="square" lIns="0" tIns="0" rIns="0" bIns="0" rtlCol="0" anchor="ctr" anchorCtr="0">
              <a:noAutofit/>
            </a:bodyPr>
            <a:lstStyle/>
            <a:p>
              <a:pPr algn="ctr"/>
              <a:r>
                <a:rPr lang="x-none" altLang="en-US" sz="1300" dirty="0">
                  <a:ln>
                    <a:noFill/>
                  </a:ln>
                  <a:solidFill>
                    <a:srgbClr val="F0B928"/>
                  </a:solidFill>
                  <a:latin typeface="微软雅黑" panose="020B0503020204020204" pitchFamily="34" charset="-122"/>
                  <a:ea typeface="微软雅黑" panose="020B0503020204020204" pitchFamily="34" charset="-122"/>
                </a:rPr>
                <a:t>双色LED</a:t>
              </a:r>
            </a:p>
          </p:txBody>
        </p:sp>
        <p:sp>
          <p:nvSpPr>
            <p:cNvPr id="17" name="文本框 16"/>
            <p:cNvSpPr txBox="1"/>
            <p:nvPr/>
          </p:nvSpPr>
          <p:spPr>
            <a:xfrm>
              <a:off x="4133" y="3023"/>
              <a:ext cx="1014" cy="1135"/>
            </a:xfrm>
            <a:prstGeom prst="rect">
              <a:avLst/>
            </a:prstGeom>
            <a:noFill/>
            <a:ln w="38100">
              <a:solidFill>
                <a:srgbClr val="FF0000"/>
              </a:solidFill>
            </a:ln>
          </p:spPr>
          <p:txBody>
            <a:bodyPr wrap="square" lIns="0" tIns="0" rIns="0" bIns="0" rtlCol="0" anchor="ctr" anchorCtr="0">
              <a:noAutofit/>
            </a:bodyPr>
            <a:lstStyle/>
            <a:p>
              <a:pPr algn="ctr"/>
              <a:r>
                <a:rPr lang="x-none" altLang="en-US" sz="1300" dirty="0">
                  <a:ln>
                    <a:noFill/>
                  </a:ln>
                  <a:solidFill>
                    <a:srgbClr val="FDF731"/>
                  </a:solidFill>
                  <a:latin typeface="微软雅黑" panose="020B0503020204020204" pitchFamily="34" charset="-122"/>
                  <a:ea typeface="微软雅黑" panose="020B0503020204020204" pitchFamily="34" charset="-122"/>
                </a:rPr>
                <a:t>8×8</a:t>
              </a:r>
            </a:p>
            <a:p>
              <a:pPr algn="ctr"/>
              <a:r>
                <a:rPr lang="x-none" altLang="en-US" sz="1300" dirty="0">
                  <a:ln>
                    <a:noFill/>
                  </a:ln>
                  <a:solidFill>
                    <a:srgbClr val="FDF731"/>
                  </a:solidFill>
                  <a:latin typeface="微软雅黑" panose="020B0503020204020204" pitchFamily="34" charset="-122"/>
                  <a:ea typeface="微软雅黑" panose="020B0503020204020204" pitchFamily="34" charset="-122"/>
                </a:rPr>
                <a:t>LED</a:t>
              </a:r>
            </a:p>
            <a:p>
              <a:pPr algn="ctr"/>
              <a:r>
                <a:rPr lang="x-none" altLang="en-US" sz="1300" dirty="0">
                  <a:ln>
                    <a:noFill/>
                  </a:ln>
                  <a:solidFill>
                    <a:srgbClr val="FDF731"/>
                  </a:solidFill>
                  <a:latin typeface="微软雅黑" panose="020B0503020204020204" pitchFamily="34" charset="-122"/>
                  <a:ea typeface="微软雅黑" panose="020B0503020204020204" pitchFamily="34" charset="-122"/>
                </a:rPr>
                <a:t>点阵</a:t>
              </a:r>
            </a:p>
          </p:txBody>
        </p:sp>
      </p:grpSp>
      <p:grpSp>
        <p:nvGrpSpPr>
          <p:cNvPr id="35" name="组合 34"/>
          <p:cNvGrpSpPr/>
          <p:nvPr/>
        </p:nvGrpSpPr>
        <p:grpSpPr>
          <a:xfrm>
            <a:off x="1403985" y="1407160"/>
            <a:ext cx="5981065" cy="3416300"/>
            <a:chOff x="2211" y="2216"/>
            <a:chExt cx="9419" cy="5380"/>
          </a:xfrm>
        </p:grpSpPr>
        <p:sp>
          <p:nvSpPr>
            <p:cNvPr id="6" name="文本框 5"/>
            <p:cNvSpPr txBox="1"/>
            <p:nvPr/>
          </p:nvSpPr>
          <p:spPr>
            <a:xfrm>
              <a:off x="8448" y="2216"/>
              <a:ext cx="3182" cy="5381"/>
            </a:xfrm>
            <a:prstGeom prst="rect">
              <a:avLst/>
            </a:prstGeom>
            <a:noFill/>
            <a:ln w="38100">
              <a:solidFill>
                <a:srgbClr val="FF0000"/>
              </a:solidFill>
            </a:ln>
          </p:spPr>
          <p:txBody>
            <a:bodyPr wrap="square" rtlCol="0" anchor="ctr" anchorCtr="0">
              <a:noAutofit/>
            </a:bodyPr>
            <a:lstStyle/>
            <a:p>
              <a:pPr algn="ctr"/>
              <a:r>
                <a:rPr lang="x-none" altLang="en-US" sz="1300" dirty="0">
                  <a:ln>
                    <a:noFill/>
                  </a:ln>
                  <a:solidFill>
                    <a:srgbClr val="FDF731"/>
                  </a:solidFill>
                  <a:latin typeface="微软雅黑" panose="020B0503020204020204" pitchFamily="34" charset="-122"/>
                  <a:ea typeface="微软雅黑" panose="020B0503020204020204" pitchFamily="34" charset="-122"/>
                </a:rPr>
                <a:t>TFT-LCD</a:t>
              </a:r>
            </a:p>
          </p:txBody>
        </p:sp>
        <p:sp>
          <p:nvSpPr>
            <p:cNvPr id="19" name="文本框 18"/>
            <p:cNvSpPr txBox="1"/>
            <p:nvPr/>
          </p:nvSpPr>
          <p:spPr>
            <a:xfrm>
              <a:off x="2211" y="4946"/>
              <a:ext cx="1058" cy="1605"/>
            </a:xfrm>
            <a:prstGeom prst="rect">
              <a:avLst/>
            </a:prstGeom>
            <a:noFill/>
            <a:ln w="38100">
              <a:solidFill>
                <a:srgbClr val="FF0000"/>
              </a:solidFill>
            </a:ln>
          </p:spPr>
          <p:txBody>
            <a:bodyPr wrap="square" lIns="0" tIns="0" rIns="0" bIns="0" rtlCol="0" anchor="ctr" anchorCtr="0">
              <a:noAutofit/>
            </a:bodyPr>
            <a:lstStyle/>
            <a:p>
              <a:pPr algn="ctr"/>
              <a:r>
                <a:rPr lang="x-none" altLang="en-US" sz="1300" dirty="0">
                  <a:ln>
                    <a:noFill/>
                  </a:ln>
                  <a:solidFill>
                    <a:srgbClr val="FDF731"/>
                  </a:solidFill>
                  <a:latin typeface="微软雅黑" panose="020B0503020204020204" pitchFamily="34" charset="-122"/>
                  <a:ea typeface="微软雅黑" panose="020B0503020204020204" pitchFamily="34" charset="-122"/>
                </a:rPr>
                <a:t>VGA</a:t>
              </a:r>
            </a:p>
          </p:txBody>
        </p:sp>
      </p:grpSp>
      <p:grpSp>
        <p:nvGrpSpPr>
          <p:cNvPr id="36" name="组合 35"/>
          <p:cNvGrpSpPr/>
          <p:nvPr/>
        </p:nvGrpSpPr>
        <p:grpSpPr>
          <a:xfrm>
            <a:off x="1405255" y="4337685"/>
            <a:ext cx="1876425" cy="1100455"/>
            <a:chOff x="2213" y="6831"/>
            <a:chExt cx="2955" cy="1733"/>
          </a:xfrm>
        </p:grpSpPr>
        <p:sp>
          <p:nvSpPr>
            <p:cNvPr id="20" name="文本框 19"/>
            <p:cNvSpPr txBox="1"/>
            <p:nvPr/>
          </p:nvSpPr>
          <p:spPr>
            <a:xfrm>
              <a:off x="2214" y="6831"/>
              <a:ext cx="2955" cy="1017"/>
            </a:xfrm>
            <a:prstGeom prst="rect">
              <a:avLst/>
            </a:prstGeom>
            <a:noFill/>
            <a:ln w="38100">
              <a:solidFill>
                <a:srgbClr val="FF0000"/>
              </a:solidFill>
            </a:ln>
          </p:spPr>
          <p:txBody>
            <a:bodyPr wrap="square" lIns="0" tIns="0" rIns="0" bIns="0" rtlCol="0" anchor="ctr" anchorCtr="0">
              <a:noAutofit/>
            </a:bodyPr>
            <a:lstStyle/>
            <a:p>
              <a:pPr algn="ctr"/>
              <a:r>
                <a:rPr lang="x-none" altLang="en-US" sz="1300" dirty="0">
                  <a:ln>
                    <a:noFill/>
                  </a:ln>
                  <a:solidFill>
                    <a:srgbClr val="F0B928"/>
                  </a:solidFill>
                  <a:latin typeface="微软雅黑" panose="020B0503020204020204" pitchFamily="34" charset="-122"/>
                  <a:ea typeface="微软雅黑" panose="020B0503020204020204" pitchFamily="34" charset="-122"/>
                </a:rPr>
                <a:t>MAC</a:t>
              </a:r>
            </a:p>
          </p:txBody>
        </p:sp>
        <p:sp>
          <p:nvSpPr>
            <p:cNvPr id="21" name="文本框 20"/>
            <p:cNvSpPr txBox="1"/>
            <p:nvPr/>
          </p:nvSpPr>
          <p:spPr>
            <a:xfrm>
              <a:off x="2213" y="7908"/>
              <a:ext cx="2931" cy="656"/>
            </a:xfrm>
            <a:prstGeom prst="rect">
              <a:avLst/>
            </a:prstGeom>
            <a:noFill/>
            <a:ln w="38100">
              <a:solidFill>
                <a:srgbClr val="FF0000"/>
              </a:solidFill>
            </a:ln>
          </p:spPr>
          <p:txBody>
            <a:bodyPr wrap="square" lIns="0" tIns="0" rIns="0" bIns="0" rtlCol="0" anchor="ctr" anchorCtr="0">
              <a:noAutofit/>
            </a:bodyPr>
            <a:lstStyle/>
            <a:p>
              <a:pPr algn="ctr"/>
              <a:r>
                <a:rPr lang="x-none" altLang="en-US" sz="1300" dirty="0">
                  <a:ln>
                    <a:noFill/>
                  </a:ln>
                  <a:solidFill>
                    <a:srgbClr val="F0B928"/>
                  </a:solidFill>
                  <a:latin typeface="微软雅黑" panose="020B0503020204020204" pitchFamily="34" charset="-122"/>
                  <a:ea typeface="微软雅黑" panose="020B0503020204020204" pitchFamily="34" charset="-122"/>
                </a:rPr>
                <a:t>USB</a:t>
              </a:r>
            </a:p>
          </p:txBody>
        </p:sp>
      </p:grpSp>
      <p:grpSp>
        <p:nvGrpSpPr>
          <p:cNvPr id="37" name="组合 36"/>
          <p:cNvGrpSpPr/>
          <p:nvPr/>
        </p:nvGrpSpPr>
        <p:grpSpPr>
          <a:xfrm>
            <a:off x="1403985" y="2061210"/>
            <a:ext cx="884555" cy="3800475"/>
            <a:chOff x="2211" y="3246"/>
            <a:chExt cx="1393" cy="5985"/>
          </a:xfrm>
        </p:grpSpPr>
        <p:sp>
          <p:nvSpPr>
            <p:cNvPr id="18" name="文本框 17"/>
            <p:cNvSpPr txBox="1"/>
            <p:nvPr/>
          </p:nvSpPr>
          <p:spPr>
            <a:xfrm>
              <a:off x="2211" y="3246"/>
              <a:ext cx="1058" cy="1605"/>
            </a:xfrm>
            <a:prstGeom prst="rect">
              <a:avLst/>
            </a:prstGeom>
            <a:noFill/>
            <a:ln w="38100">
              <a:solidFill>
                <a:srgbClr val="FF0000"/>
              </a:solidFill>
            </a:ln>
          </p:spPr>
          <p:txBody>
            <a:bodyPr wrap="square" lIns="0" tIns="0" rIns="0" bIns="0" rtlCol="0" anchor="ctr" anchorCtr="0">
              <a:noAutofit/>
            </a:bodyPr>
            <a:lstStyle/>
            <a:p>
              <a:pPr algn="ctr"/>
              <a:r>
                <a:rPr lang="x-none" altLang="en-US" sz="1300" dirty="0">
                  <a:ln>
                    <a:noFill/>
                  </a:ln>
                  <a:solidFill>
                    <a:srgbClr val="FDF731"/>
                  </a:solidFill>
                  <a:latin typeface="微软雅黑" panose="020B0503020204020204" pitchFamily="34" charset="-122"/>
                  <a:ea typeface="微软雅黑" panose="020B0503020204020204" pitchFamily="34" charset="-122"/>
                </a:rPr>
                <a:t>UART</a:t>
              </a:r>
            </a:p>
          </p:txBody>
        </p:sp>
        <p:sp>
          <p:nvSpPr>
            <p:cNvPr id="22" name="文本框 21"/>
            <p:cNvSpPr txBox="1"/>
            <p:nvPr/>
          </p:nvSpPr>
          <p:spPr>
            <a:xfrm>
              <a:off x="2212" y="8575"/>
              <a:ext cx="1393" cy="656"/>
            </a:xfrm>
            <a:prstGeom prst="rect">
              <a:avLst/>
            </a:prstGeom>
            <a:noFill/>
            <a:ln w="38100">
              <a:solidFill>
                <a:srgbClr val="FF0000"/>
              </a:solidFill>
            </a:ln>
          </p:spPr>
          <p:txBody>
            <a:bodyPr wrap="square" lIns="0" tIns="0" rIns="0" bIns="0" rtlCol="0" anchor="ctr" anchorCtr="0">
              <a:noAutofit/>
            </a:bodyPr>
            <a:lstStyle/>
            <a:p>
              <a:pPr algn="ctr"/>
              <a:r>
                <a:rPr lang="x-none" altLang="en-US" sz="1300" dirty="0">
                  <a:ln>
                    <a:noFill/>
                  </a:ln>
                  <a:solidFill>
                    <a:srgbClr val="F0B928"/>
                  </a:solidFill>
                  <a:latin typeface="微软雅黑" panose="020B0503020204020204" pitchFamily="34" charset="-122"/>
                  <a:ea typeface="微软雅黑" panose="020B0503020204020204" pitchFamily="34" charset="-122"/>
                </a:rPr>
                <a:t>PS2</a:t>
              </a:r>
            </a:p>
          </p:txBody>
        </p:sp>
      </p:grpSp>
      <p:grpSp>
        <p:nvGrpSpPr>
          <p:cNvPr id="34" name="组合 33"/>
          <p:cNvGrpSpPr/>
          <p:nvPr/>
        </p:nvGrpSpPr>
        <p:grpSpPr>
          <a:xfrm>
            <a:off x="2628900" y="2940685"/>
            <a:ext cx="2595880" cy="2232660"/>
            <a:chOff x="4140" y="4631"/>
            <a:chExt cx="4088" cy="3516"/>
          </a:xfrm>
        </p:grpSpPr>
        <p:sp>
          <p:nvSpPr>
            <p:cNvPr id="11" name="文本框 10"/>
            <p:cNvSpPr txBox="1"/>
            <p:nvPr/>
          </p:nvSpPr>
          <p:spPr>
            <a:xfrm>
              <a:off x="7252" y="6168"/>
              <a:ext cx="976" cy="592"/>
            </a:xfrm>
            <a:prstGeom prst="rect">
              <a:avLst/>
            </a:prstGeom>
            <a:noFill/>
            <a:ln w="38100">
              <a:solidFill>
                <a:srgbClr val="FF0000"/>
              </a:solidFill>
            </a:ln>
          </p:spPr>
          <p:txBody>
            <a:bodyPr wrap="square" lIns="0" tIns="0" rIns="0" bIns="0" rtlCol="0" anchor="ctr" anchorCtr="0">
              <a:noAutofit/>
            </a:bodyPr>
            <a:lstStyle/>
            <a:p>
              <a:pPr algn="ctr"/>
              <a:r>
                <a:rPr lang="x-none" altLang="en-US" sz="1100" dirty="0">
                  <a:ln>
                    <a:noFill/>
                  </a:ln>
                  <a:solidFill>
                    <a:srgbClr val="FDF731"/>
                  </a:solidFill>
                  <a:latin typeface="微软雅黑" panose="020B0503020204020204" pitchFamily="34" charset="-122"/>
                  <a:ea typeface="微软雅黑" panose="020B0503020204020204" pitchFamily="34" charset="-122"/>
                </a:rPr>
                <a:t>SPI</a:t>
              </a:r>
            </a:p>
            <a:p>
              <a:pPr algn="ctr"/>
              <a:r>
                <a:rPr lang="x-none" altLang="en-US" sz="1100" dirty="0">
                  <a:ln>
                    <a:noFill/>
                  </a:ln>
                  <a:solidFill>
                    <a:srgbClr val="FDF731"/>
                  </a:solidFill>
                  <a:latin typeface="微软雅黑" panose="020B0503020204020204" pitchFamily="34" charset="-122"/>
                  <a:ea typeface="微软雅黑" panose="020B0503020204020204" pitchFamily="34" charset="-122"/>
                </a:rPr>
                <a:t>flash</a:t>
              </a:r>
            </a:p>
          </p:txBody>
        </p:sp>
        <p:sp>
          <p:nvSpPr>
            <p:cNvPr id="12" name="文本框 11"/>
            <p:cNvSpPr txBox="1"/>
            <p:nvPr/>
          </p:nvSpPr>
          <p:spPr>
            <a:xfrm>
              <a:off x="7059" y="7487"/>
              <a:ext cx="1065" cy="660"/>
            </a:xfrm>
            <a:prstGeom prst="rect">
              <a:avLst/>
            </a:prstGeom>
            <a:noFill/>
            <a:ln w="38100">
              <a:solidFill>
                <a:srgbClr val="FF0000"/>
              </a:solidFill>
            </a:ln>
          </p:spPr>
          <p:txBody>
            <a:bodyPr wrap="square" lIns="0" tIns="0" rIns="0" bIns="0" rtlCol="0" anchor="ctr" anchorCtr="0">
              <a:noAutofit/>
            </a:bodyPr>
            <a:lstStyle/>
            <a:p>
              <a:pPr algn="ctr"/>
              <a:r>
                <a:rPr lang="x-none" altLang="en-US" sz="1300" dirty="0">
                  <a:ln>
                    <a:noFill/>
                  </a:ln>
                  <a:solidFill>
                    <a:srgbClr val="FDF731"/>
                  </a:solidFill>
                  <a:latin typeface="微软雅黑" panose="020B0503020204020204" pitchFamily="34" charset="-122"/>
                  <a:ea typeface="微软雅黑" panose="020B0503020204020204" pitchFamily="34" charset="-122"/>
                </a:rPr>
                <a:t>NAND</a:t>
              </a:r>
            </a:p>
          </p:txBody>
        </p:sp>
        <p:sp>
          <p:nvSpPr>
            <p:cNvPr id="13" name="文本框 12"/>
            <p:cNvSpPr txBox="1"/>
            <p:nvPr/>
          </p:nvSpPr>
          <p:spPr>
            <a:xfrm>
              <a:off x="4140" y="5570"/>
              <a:ext cx="1139" cy="497"/>
            </a:xfrm>
            <a:prstGeom prst="rect">
              <a:avLst/>
            </a:prstGeom>
            <a:noFill/>
            <a:ln w="38100">
              <a:solidFill>
                <a:srgbClr val="FF0000"/>
              </a:solidFill>
            </a:ln>
          </p:spPr>
          <p:txBody>
            <a:bodyPr wrap="square" lIns="0" tIns="0" rIns="0" bIns="0" rtlCol="0" anchor="ctr" anchorCtr="0">
              <a:noAutofit/>
            </a:bodyPr>
            <a:lstStyle/>
            <a:p>
              <a:pPr algn="ctr"/>
              <a:r>
                <a:rPr lang="x-none" altLang="en-US" sz="1300" dirty="0">
                  <a:ln>
                    <a:noFill/>
                  </a:ln>
                  <a:solidFill>
                    <a:srgbClr val="FDF731"/>
                  </a:solidFill>
                  <a:effectLst/>
                  <a:latin typeface="微软雅黑" panose="020B0503020204020204" pitchFamily="34" charset="-122"/>
                  <a:ea typeface="微软雅黑" panose="020B0503020204020204" pitchFamily="34" charset="-122"/>
                </a:rPr>
                <a:t>SRAM</a:t>
              </a:r>
            </a:p>
          </p:txBody>
        </p:sp>
        <p:sp>
          <p:nvSpPr>
            <p:cNvPr id="26" name="文本框 25"/>
            <p:cNvSpPr txBox="1"/>
            <p:nvPr/>
          </p:nvSpPr>
          <p:spPr>
            <a:xfrm>
              <a:off x="6067" y="4631"/>
              <a:ext cx="1139" cy="418"/>
            </a:xfrm>
            <a:prstGeom prst="rect">
              <a:avLst/>
            </a:prstGeom>
            <a:noFill/>
            <a:ln w="38100">
              <a:solidFill>
                <a:srgbClr val="FF0000"/>
              </a:solidFill>
            </a:ln>
          </p:spPr>
          <p:txBody>
            <a:bodyPr wrap="square" lIns="0" tIns="0" rIns="0" bIns="0" rtlCol="0" anchor="ctr" anchorCtr="0">
              <a:noAutofit/>
            </a:bodyPr>
            <a:lstStyle/>
            <a:p>
              <a:pPr algn="ctr"/>
              <a:r>
                <a:rPr lang="x-none" altLang="en-US" sz="1300" dirty="0">
                  <a:ln>
                    <a:noFill/>
                  </a:ln>
                  <a:solidFill>
                    <a:srgbClr val="FDF731"/>
                  </a:solidFill>
                  <a:effectLst/>
                  <a:latin typeface="微软雅黑" panose="020B0503020204020204" pitchFamily="34" charset="-122"/>
                  <a:ea typeface="微软雅黑" panose="020B0503020204020204" pitchFamily="34" charset="-122"/>
                </a:rPr>
                <a:t>DDR3</a:t>
              </a:r>
            </a:p>
          </p:txBody>
        </p:sp>
      </p:grpSp>
      <p:sp>
        <p:nvSpPr>
          <p:cNvPr id="29" name="文本框 28"/>
          <p:cNvSpPr txBox="1"/>
          <p:nvPr/>
        </p:nvSpPr>
        <p:spPr>
          <a:xfrm>
            <a:off x="7383780" y="1407795"/>
            <a:ext cx="380365" cy="4321810"/>
          </a:xfrm>
          <a:prstGeom prst="rect">
            <a:avLst/>
          </a:prstGeom>
          <a:noFill/>
          <a:ln w="38100">
            <a:solidFill>
              <a:srgbClr val="FF0000"/>
            </a:solidFill>
          </a:ln>
        </p:spPr>
        <p:txBody>
          <a:bodyPr wrap="square" rtlCol="0" anchor="ctr" anchorCtr="0">
            <a:noAutofit/>
          </a:bodyPr>
          <a:lstStyle/>
          <a:p>
            <a:pPr algn="ctr"/>
            <a:r>
              <a:rPr lang="x-none" altLang="en-US" sz="1300" dirty="0">
                <a:ln>
                  <a:noFill/>
                </a:ln>
                <a:solidFill>
                  <a:srgbClr val="FDF731"/>
                </a:solidFill>
                <a:latin typeface="微软雅黑" panose="020B0503020204020204" pitchFamily="34" charset="-122"/>
                <a:ea typeface="微软雅黑" panose="020B0503020204020204" pitchFamily="34" charset="-122"/>
              </a:rPr>
              <a:t>扩展槽</a:t>
            </a:r>
          </a:p>
        </p:txBody>
      </p:sp>
      <p:sp>
        <p:nvSpPr>
          <p:cNvPr id="30" name="文本框 29"/>
          <p:cNvSpPr txBox="1"/>
          <p:nvPr/>
        </p:nvSpPr>
        <p:spPr>
          <a:xfrm>
            <a:off x="3566160" y="4735195"/>
            <a:ext cx="485775" cy="805180"/>
          </a:xfrm>
          <a:prstGeom prst="rect">
            <a:avLst/>
          </a:prstGeom>
          <a:noFill/>
          <a:ln w="38100">
            <a:solidFill>
              <a:srgbClr val="FF0000"/>
            </a:solidFill>
          </a:ln>
        </p:spPr>
        <p:txBody>
          <a:bodyPr wrap="square" lIns="0" tIns="0" rIns="0" bIns="0" rtlCol="0" anchor="ctr" anchorCtr="0">
            <a:noAutofit/>
          </a:bodyPr>
          <a:lstStyle/>
          <a:p>
            <a:pPr algn="ctr"/>
            <a:r>
              <a:rPr lang="x-none" altLang="en-US" sz="1300" dirty="0">
                <a:ln>
                  <a:noFill/>
                </a:ln>
                <a:solidFill>
                  <a:srgbClr val="FDF731"/>
                </a:solidFill>
                <a:latin typeface="微软雅黑" panose="020B0503020204020204" pitchFamily="34" charset="-122"/>
                <a:ea typeface="微软雅黑" panose="020B0503020204020204" pitchFamily="34" charset="-122"/>
              </a:rPr>
              <a:t>AD/</a:t>
            </a:r>
          </a:p>
          <a:p>
            <a:pPr algn="ctr"/>
            <a:r>
              <a:rPr lang="x-none" altLang="en-US" sz="1300" dirty="0">
                <a:ln>
                  <a:noFill/>
                </a:ln>
                <a:solidFill>
                  <a:srgbClr val="FDF731"/>
                </a:solidFill>
                <a:latin typeface="微软雅黑" panose="020B0503020204020204" pitchFamily="34" charset="-122"/>
                <a:ea typeface="微软雅黑" panose="020B0503020204020204" pitchFamily="34" charset="-122"/>
              </a:rPr>
              <a:t>DA</a:t>
            </a:r>
          </a:p>
        </p:txBody>
      </p:sp>
      <p:grpSp>
        <p:nvGrpSpPr>
          <p:cNvPr id="33" name="组合 32"/>
          <p:cNvGrpSpPr/>
          <p:nvPr/>
        </p:nvGrpSpPr>
        <p:grpSpPr>
          <a:xfrm>
            <a:off x="3061970" y="4946650"/>
            <a:ext cx="3990340" cy="1080770"/>
            <a:chOff x="4822" y="7790"/>
            <a:chExt cx="6284" cy="1702"/>
          </a:xfrm>
        </p:grpSpPr>
        <p:sp>
          <p:nvSpPr>
            <p:cNvPr id="27" name="文本框 26"/>
            <p:cNvSpPr txBox="1"/>
            <p:nvPr/>
          </p:nvSpPr>
          <p:spPr>
            <a:xfrm>
              <a:off x="4822" y="8940"/>
              <a:ext cx="2993" cy="551"/>
            </a:xfrm>
            <a:prstGeom prst="rect">
              <a:avLst/>
            </a:prstGeom>
            <a:noFill/>
            <a:ln w="38100">
              <a:solidFill>
                <a:srgbClr val="FF0000"/>
              </a:solidFill>
            </a:ln>
          </p:spPr>
          <p:txBody>
            <a:bodyPr wrap="square" rtlCol="0" anchor="ctr" anchorCtr="0">
              <a:noAutofit/>
            </a:bodyPr>
            <a:lstStyle/>
            <a:p>
              <a:pPr algn="ctr"/>
              <a:r>
                <a:rPr lang="x-none" altLang="en-US" sz="1300" dirty="0">
                  <a:ln>
                    <a:noFill/>
                  </a:ln>
                  <a:solidFill>
                    <a:srgbClr val="FDF731"/>
                  </a:solidFill>
                  <a:effectLst/>
                  <a:latin typeface="微软雅黑" panose="020B0503020204020204" pitchFamily="34" charset="-122"/>
                  <a:ea typeface="微软雅黑" panose="020B0503020204020204" pitchFamily="34" charset="-122"/>
                </a:rPr>
                <a:t>拨码开关 ×8</a:t>
              </a:r>
            </a:p>
          </p:txBody>
        </p:sp>
        <p:sp>
          <p:nvSpPr>
            <p:cNvPr id="32" name="L 形 31"/>
            <p:cNvSpPr/>
            <p:nvPr/>
          </p:nvSpPr>
          <p:spPr>
            <a:xfrm flipH="1">
              <a:off x="7814" y="7790"/>
              <a:ext cx="3293" cy="1703"/>
            </a:xfrm>
            <a:prstGeom prst="corner">
              <a:avLst>
                <a:gd name="adj1" fmla="val 48426"/>
                <a:gd name="adj2" fmla="val 148972"/>
              </a:avLst>
            </a:prstGeom>
            <a:noFill/>
            <a:ln w="38100">
              <a:solidFill>
                <a:srgbClr val="FF0000"/>
              </a:solidFill>
            </a:ln>
          </p:spPr>
          <p:txBody>
            <a:bodyPr vert="horz" wrap="square" lIns="0" tIns="0" rIns="0" bIns="0" anchor="ctr" anchorCtr="0">
              <a:noAutofit/>
            </a:bodyPr>
            <a:lstStyle/>
            <a:p>
              <a:pPr indent="304800" algn="ctr" eaLnBrk="0" hangingPunct="0">
                <a:lnSpc>
                  <a:spcPts val="1875"/>
                </a:lnSpc>
              </a:pPr>
              <a:r>
                <a:rPr lang="x-none" altLang="zh-CN" sz="1300" b="1" dirty="0">
                  <a:solidFill>
                    <a:srgbClr val="FFFF00"/>
                  </a:solidFill>
                  <a:latin typeface="微软雅黑" panose="020B0503020204020204" pitchFamily="34" charset="-122"/>
                  <a:ea typeface="微软雅黑" panose="020B0503020204020204" pitchFamily="34" charset="-122"/>
                </a:rPr>
                <a:t>脉冲开关</a:t>
              </a:r>
            </a:p>
            <a:p>
              <a:pPr indent="304800" algn="ctr" eaLnBrk="0" hangingPunct="0">
                <a:lnSpc>
                  <a:spcPts val="1875"/>
                </a:lnSpc>
              </a:pPr>
              <a:r>
                <a:rPr lang="x-none" altLang="zh-CN" sz="1300" b="1" dirty="0">
                  <a:solidFill>
                    <a:srgbClr val="FFFF00"/>
                  </a:solidFill>
                  <a:latin typeface="微软雅黑" panose="020B0503020204020204" pitchFamily="34" charset="-122"/>
                  <a:ea typeface="微软雅黑" panose="020B0503020204020204" pitchFamily="34" charset="-122"/>
                </a:rPr>
                <a:t>2+4×4</a:t>
              </a:r>
            </a:p>
            <a:p>
              <a:pPr indent="304800" algn="ctr" eaLnBrk="0" hangingPunct="0">
                <a:lnSpc>
                  <a:spcPts val="1875"/>
                </a:lnSpc>
              </a:pPr>
              <a:endParaRPr lang="x-none" altLang="zh-CN" sz="1300" b="1" dirty="0">
                <a:latin typeface="微软雅黑" panose="020B0503020204020204" pitchFamily="34" charset="-122"/>
                <a:ea typeface="微软雅黑" panose="020B0503020204020204" pitchFamily="34" charset="-122"/>
              </a:endParaRPr>
            </a:p>
            <a:p>
              <a:pPr indent="304800" algn="ctr" eaLnBrk="0" hangingPunct="0">
                <a:lnSpc>
                  <a:spcPts val="1875"/>
                </a:lnSpc>
              </a:pPr>
              <a:endParaRPr lang="x-none" altLang="zh-CN" sz="1300" b="1" dirty="0">
                <a:latin typeface="微软雅黑" panose="020B0503020204020204" pitchFamily="34" charset="-122"/>
                <a:ea typeface="微软雅黑" panose="020B0503020204020204" pitchFamily="34" charset="-122"/>
              </a:endParaRPr>
            </a:p>
          </p:txBody>
        </p:sp>
      </p:grpSp>
      <p:sp>
        <p:nvSpPr>
          <p:cNvPr id="38"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20F7B101-B3F6-4C28-9EBA-CADF37B74AC1}" type="slidenum">
              <a:rPr lang="en-US" altLang="zh-CN" sz="1000" smtClean="0">
                <a:latin typeface="Myriad Pro" pitchFamily="34" charset="0"/>
                <a:ea typeface="宋体" panose="02010600030101010101" pitchFamily="2" charset="-122"/>
              </a:rPr>
              <a:t>20</a:t>
            </a:fld>
            <a:endParaRPr lang="en-US" altLang="zh-CN" sz="1000" dirty="0">
              <a:latin typeface="Myriad Pro" pitchFamily="34" charset="0"/>
              <a:ea typeface="宋体" panose="02010600030101010101" pitchFamily="2" charset="-122"/>
            </a:endParaRPr>
          </a:p>
        </p:txBody>
      </p:sp>
    </p:spTree>
    <p:extLst>
      <p:ext uri="{BB962C8B-B14F-4D97-AF65-F5344CB8AC3E}">
        <p14:creationId xmlns:p14="http://schemas.microsoft.com/office/powerpoint/2010/main" val="254673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IP roadmap"/>
          <p:cNvPicPr>
            <a:picLocks noChangeAspect="1"/>
          </p:cNvPicPr>
          <p:nvPr/>
        </p:nvPicPr>
        <p:blipFill>
          <a:blip r:embed="rId2"/>
          <a:stretch>
            <a:fillRect/>
          </a:stretch>
        </p:blipFill>
        <p:spPr>
          <a:xfrm>
            <a:off x="755576" y="2820501"/>
            <a:ext cx="7258685" cy="3632835"/>
          </a:xfrm>
          <a:prstGeom prst="rect">
            <a:avLst/>
          </a:prstGeom>
        </p:spPr>
      </p:pic>
      <p:sp>
        <p:nvSpPr>
          <p:cNvPr id="18434"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DEF6ED74-C208-48D5-8DB5-1FD5D1EF4798}" type="slidenum">
              <a:rPr lang="en-US" altLang="zh-CN" sz="1000" dirty="0">
                <a:latin typeface="Myriad Pro" pitchFamily="34" charset="0"/>
                <a:ea typeface="宋体" panose="02010600030101010101" pitchFamily="2" charset="-122"/>
              </a:rPr>
              <a:t>21</a:t>
            </a:fld>
            <a:endParaRPr lang="en-US" altLang="zh-CN" sz="1000" dirty="0">
              <a:latin typeface="Myriad Pro" pitchFamily="34" charset="0"/>
              <a:ea typeface="宋体" panose="02010600030101010101" pitchFamily="2" charset="-122"/>
            </a:endParaRPr>
          </a:p>
        </p:txBody>
      </p:sp>
      <p:sp>
        <p:nvSpPr>
          <p:cNvPr id="24577" name="矩形 1"/>
          <p:cNvSpPr/>
          <p:nvPr/>
        </p:nvSpPr>
        <p:spPr>
          <a:xfrm>
            <a:off x="215949" y="345908"/>
            <a:ext cx="5364163" cy="400110"/>
          </a:xfrm>
          <a:prstGeom prst="rect">
            <a:avLst/>
          </a:prstGeom>
          <a:noFill/>
          <a:ln>
            <a:noFill/>
            <a:miter/>
          </a:ln>
        </p:spPr>
        <p:txBody>
          <a:bodyPr vert="horz" wrap="square" lIns="75195" tIns="39101" rIns="75195" bIns="39101" numCol="1" anchor="b" anchorCtr="0" compatLnSpc="1"/>
          <a:lstStyle/>
          <a:p>
            <a:pPr eaLnBrk="0" hangingPunct="0"/>
            <a:r>
              <a:rPr lang="zh-CN" altLang="en-US" sz="2000" dirty="0">
                <a:latin typeface="微软雅黑" panose="020B0503020204020204" pitchFamily="34" charset="-122"/>
                <a:ea typeface="微软雅黑" panose="020B0503020204020204" pitchFamily="34" charset="-122"/>
                <a:cs typeface="+mj-cs"/>
              </a:rPr>
              <a:t>龙芯 </a:t>
            </a:r>
            <a:r>
              <a:rPr lang="en-US" altLang="zh-CN" sz="2000" dirty="0" smtClean="0">
                <a:latin typeface="微软雅黑" panose="020B0503020204020204" pitchFamily="34" charset="-122"/>
                <a:ea typeface="微软雅黑" panose="020B0503020204020204" pitchFamily="34" charset="-122"/>
                <a:cs typeface="+mj-cs"/>
              </a:rPr>
              <a:t>CPU</a:t>
            </a:r>
            <a:r>
              <a:rPr lang="zh-CN" altLang="en-US" sz="2000" dirty="0" smtClean="0">
                <a:latin typeface="微软雅黑" panose="020B0503020204020204" pitchFamily="34" charset="-122"/>
                <a:ea typeface="微软雅黑" panose="020B0503020204020204" pitchFamily="34" charset="-122"/>
                <a:cs typeface="+mj-cs"/>
              </a:rPr>
              <a:t>高校开源计划</a:t>
            </a:r>
            <a:endParaRPr lang="zh-CN" altLang="en-US" sz="2000" dirty="0">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94617" y="836712"/>
            <a:ext cx="8590280" cy="2769989"/>
          </a:xfrm>
          <a:prstGeom prst="rect">
            <a:avLst/>
          </a:prstGeom>
        </p:spPr>
        <p:txBody>
          <a:bodyPr wrap="square">
            <a:spAutoFit/>
          </a:bodyPr>
          <a:lstStyle/>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smtClean="0">
                <a:latin typeface="微软雅黑" panose="020B0503020204020204" pitchFamily="34" charset="-122"/>
                <a:ea typeface="微软雅黑" panose="020B0503020204020204" pitchFamily="34" charset="-122"/>
              </a:rPr>
              <a:t>面向</a:t>
            </a:r>
            <a:r>
              <a:rPr lang="zh-CN" altLang="en-US" dirty="0">
                <a:latin typeface="微软雅黑" panose="020B0503020204020204" pitchFamily="34" charset="-122"/>
                <a:ea typeface="微软雅黑" panose="020B0503020204020204" pitchFamily="34" charset="-122"/>
              </a:rPr>
              <a:t>高校和研究机构，开放龙芯</a:t>
            </a:r>
            <a:r>
              <a:rPr lang="en-US" altLang="zh-CN" dirty="0">
                <a:latin typeface="微软雅黑" panose="020B0503020204020204" pitchFamily="34" charset="-122"/>
                <a:ea typeface="微软雅黑" panose="020B0503020204020204" pitchFamily="34" charset="-122"/>
              </a:rPr>
              <a:t>GS132</a:t>
            </a:r>
            <a:r>
              <a:rPr lang="zh-CN" altLang="en-US" dirty="0">
                <a:latin typeface="微软雅黑" panose="020B0503020204020204" pitchFamily="34" charset="-122"/>
                <a:ea typeface="微软雅黑" panose="020B0503020204020204" pitchFamily="34" charset="-122"/>
              </a:rPr>
              <a:t>和</a:t>
            </a:r>
            <a:r>
              <a:rPr lang="en-US" altLang="zh-CN" dirty="0">
                <a:latin typeface="微软雅黑" panose="020B0503020204020204" pitchFamily="34" charset="-122"/>
                <a:ea typeface="微软雅黑" panose="020B0503020204020204" pitchFamily="34" charset="-122"/>
              </a:rPr>
              <a:t>GS232</a:t>
            </a:r>
            <a:r>
              <a:rPr lang="zh-CN" altLang="en-US" dirty="0">
                <a:latin typeface="微软雅黑" panose="020B0503020204020204" pitchFamily="34" charset="-122"/>
                <a:ea typeface="微软雅黑" panose="020B0503020204020204" pitchFamily="34" charset="-122"/>
              </a:rPr>
              <a:t>处理器核</a:t>
            </a:r>
            <a:r>
              <a:rPr lang="zh-CN" altLang="en-US" dirty="0" smtClean="0">
                <a:latin typeface="微软雅黑" panose="020B0503020204020204" pitchFamily="34" charset="-122"/>
                <a:ea typeface="微软雅黑" panose="020B0503020204020204" pitchFamily="34" charset="-122"/>
              </a:rPr>
              <a:t>源代码</a:t>
            </a:r>
            <a:endParaRPr lang="en-US" altLang="zh-CN" dirty="0">
              <a:latin typeface="微软雅黑" panose="020B0503020204020204" pitchFamily="34" charset="-122"/>
              <a:ea typeface="微软雅黑" panose="020B0503020204020204" pitchFamily="34" charset="-122"/>
            </a:endParaRP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sz="1600" dirty="0">
                <a:latin typeface="微软雅黑" panose="020B0503020204020204" pitchFamily="34" charset="-122"/>
                <a:ea typeface="微软雅黑" panose="020B0503020204020204" pitchFamily="34" charset="-122"/>
              </a:rPr>
              <a:t>GS132</a:t>
            </a:r>
            <a:r>
              <a:rPr lang="zh-CN" altLang="en-US" sz="1600" dirty="0">
                <a:latin typeface="微软雅黑" panose="020B0503020204020204" pitchFamily="34" charset="-122"/>
                <a:ea typeface="微软雅黑" panose="020B0503020204020204" pitchFamily="34" charset="-122"/>
              </a:rPr>
              <a:t>：单发射、</a:t>
            </a:r>
            <a:r>
              <a:rPr lang="en-US" altLang="zh-CN" sz="1600" dirty="0">
                <a:latin typeface="微软雅黑" panose="020B0503020204020204" pitchFamily="34" charset="-122"/>
                <a:ea typeface="微软雅黑" panose="020B0503020204020204" pitchFamily="34" charset="-122"/>
              </a:rPr>
              <a:t>32</a:t>
            </a:r>
            <a:r>
              <a:rPr lang="zh-CN" altLang="en-US" sz="1600" dirty="0">
                <a:latin typeface="微软雅黑" panose="020B0503020204020204" pitchFamily="34" charset="-122"/>
                <a:ea typeface="微软雅黑" panose="020B0503020204020204" pitchFamily="34" charset="-122"/>
              </a:rPr>
              <a:t>位，静态执行（三级流水），无</a:t>
            </a:r>
            <a:r>
              <a:rPr lang="en-US" altLang="zh-CN" sz="1600" dirty="0">
                <a:latin typeface="微软雅黑" panose="020B0503020204020204" pitchFamily="34" charset="-122"/>
                <a:ea typeface="微软雅黑" panose="020B0503020204020204" pitchFamily="34" charset="-122"/>
              </a:rPr>
              <a:t>cache</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TLB</a:t>
            </a: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sz="1600" dirty="0">
                <a:latin typeface="微软雅黑" panose="020B0503020204020204" pitchFamily="34" charset="-122"/>
                <a:ea typeface="微软雅黑" panose="020B0503020204020204" pitchFamily="34" charset="-122"/>
              </a:rPr>
              <a:t>GS232</a:t>
            </a:r>
            <a:r>
              <a:rPr lang="zh-CN" altLang="en-US" sz="1600" dirty="0">
                <a:latin typeface="微软雅黑" panose="020B0503020204020204" pitchFamily="34" charset="-122"/>
                <a:ea typeface="微软雅黑" panose="020B0503020204020204" pitchFamily="34" charset="-122"/>
              </a:rPr>
              <a:t>：双发射、</a:t>
            </a:r>
            <a:r>
              <a:rPr lang="en-US" altLang="zh-CN" sz="1600" dirty="0">
                <a:latin typeface="微软雅黑" panose="020B0503020204020204" pitchFamily="34" charset="-122"/>
                <a:ea typeface="微软雅黑" panose="020B0503020204020204" pitchFamily="34" charset="-122"/>
              </a:rPr>
              <a:t>32</a:t>
            </a:r>
            <a:r>
              <a:rPr lang="zh-CN" altLang="en-US" sz="1600" dirty="0">
                <a:latin typeface="微软雅黑" panose="020B0503020204020204" pitchFamily="34" charset="-122"/>
                <a:ea typeface="微软雅黑" panose="020B0503020204020204" pitchFamily="34" charset="-122"/>
              </a:rPr>
              <a:t>位，乱序执行（五级流水），带</a:t>
            </a:r>
            <a:r>
              <a:rPr lang="en-US" altLang="zh-CN" sz="1600" dirty="0">
                <a:latin typeface="微软雅黑" panose="020B0503020204020204" pitchFamily="34" charset="-122"/>
                <a:ea typeface="微软雅黑" panose="020B0503020204020204" pitchFamily="34" charset="-122"/>
              </a:rPr>
              <a:t>cache</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TLB</a:t>
            </a: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sz="1600" dirty="0">
                <a:latin typeface="微软雅黑" panose="020B0503020204020204" pitchFamily="34" charset="-122"/>
                <a:ea typeface="微软雅黑" panose="020B0503020204020204" pitchFamily="34" charset="-122"/>
              </a:rPr>
              <a:t>MIPS32 release1 </a:t>
            </a:r>
            <a:r>
              <a:rPr lang="zh-CN" altLang="en-US" sz="1600" dirty="0" smtClean="0">
                <a:latin typeface="微软雅黑" panose="020B0503020204020204" pitchFamily="34" charset="-122"/>
                <a:ea typeface="微软雅黑" panose="020B0503020204020204" pitchFamily="34" charset="-122"/>
              </a:rPr>
              <a:t>兼容，</a:t>
            </a:r>
            <a:r>
              <a:rPr lang="en-US" altLang="zh-CN" sz="1600" dirty="0" smtClean="0">
                <a:latin typeface="微软雅黑" panose="020B0503020204020204" pitchFamily="34" charset="-122"/>
                <a:ea typeface="微软雅黑" panose="020B0503020204020204" pitchFamily="34" charset="-122"/>
              </a:rPr>
              <a:t>32/64 </a:t>
            </a:r>
            <a:r>
              <a:rPr lang="en-US" altLang="zh-CN" sz="1600" dirty="0">
                <a:latin typeface="微软雅黑" panose="020B0503020204020204" pitchFamily="34" charset="-122"/>
                <a:ea typeface="微软雅黑" panose="020B0503020204020204" pitchFamily="34" charset="-122"/>
              </a:rPr>
              <a:t>AXI </a:t>
            </a:r>
            <a:r>
              <a:rPr lang="zh-CN" altLang="en-US" sz="1600" dirty="0">
                <a:latin typeface="微软雅黑" panose="020B0503020204020204" pitchFamily="34" charset="-122"/>
                <a:ea typeface="微软雅黑" panose="020B0503020204020204" pitchFamily="34" charset="-122"/>
              </a:rPr>
              <a:t>接口</a:t>
            </a:r>
          </a:p>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dirty="0" smtClean="0">
                <a:latin typeface="微软雅黑" panose="020B0503020204020204" pitchFamily="34" charset="-122"/>
                <a:ea typeface="微软雅黑" panose="020B0503020204020204" pitchFamily="34" charset="-122"/>
              </a:rPr>
              <a:t>打造</a:t>
            </a:r>
            <a:r>
              <a:rPr lang="zh-CN" altLang="en-US" dirty="0">
                <a:latin typeface="微软雅黑" panose="020B0503020204020204" pitchFamily="34" charset="-122"/>
                <a:ea typeface="微软雅黑" panose="020B0503020204020204" pitchFamily="34" charset="-122"/>
              </a:rPr>
              <a:t>教学生“造”计算机而不是“用”计算机的实验开发</a:t>
            </a:r>
            <a:r>
              <a:rPr lang="zh-CN" altLang="en-US" dirty="0" smtClean="0">
                <a:latin typeface="微软雅黑" panose="020B0503020204020204" pitchFamily="34" charset="-122"/>
                <a:ea typeface="微软雅黑" panose="020B0503020204020204" pitchFamily="34" charset="-122"/>
              </a:rPr>
              <a:t>平台</a:t>
            </a:r>
            <a:endParaRPr lang="zh-CN" altLang="en-US" dirty="0">
              <a:latin typeface="微软雅黑" panose="020B0503020204020204" pitchFamily="34" charset="-122"/>
              <a:ea typeface="微软雅黑" panose="020B0503020204020204" pitchFamily="34" charset="-122"/>
            </a:endParaRP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a:latin typeface="微软雅黑" panose="020B0503020204020204" pitchFamily="34" charset="-122"/>
                <a:ea typeface="微软雅黑" panose="020B0503020204020204" pitchFamily="34" charset="-122"/>
              </a:rPr>
              <a:t>使用说明手册</a:t>
            </a:r>
            <a:r>
              <a:rPr lang="zh-CN" altLang="en-US" sz="1600" dirty="0" smtClean="0">
                <a:latin typeface="微软雅黑" panose="020B0503020204020204" pitchFamily="34" charset="-122"/>
                <a:ea typeface="微软雅黑" panose="020B0503020204020204" pitchFamily="34" charset="-122"/>
              </a:rPr>
              <a:t>、参考实验等</a:t>
            </a:r>
            <a:endParaRPr lang="zh-CN" altLang="en-US" sz="1600" dirty="0">
              <a:latin typeface="微软雅黑" panose="020B0503020204020204" pitchFamily="34" charset="-122"/>
              <a:ea typeface="微软雅黑" panose="020B0503020204020204" pitchFamily="34" charset="-122"/>
            </a:endParaRP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a:latin typeface="微软雅黑" panose="020B0503020204020204" pitchFamily="34" charset="-122"/>
                <a:ea typeface="微软雅黑" panose="020B0503020204020204" pitchFamily="34" charset="-122"/>
              </a:rPr>
              <a:t>提供配套开发环境与实验</a:t>
            </a:r>
            <a:r>
              <a:rPr lang="zh-CN" altLang="en-US" sz="1600" dirty="0" smtClean="0">
                <a:latin typeface="微软雅黑" panose="020B0503020204020204" pitchFamily="34" charset="-122"/>
                <a:ea typeface="微软雅黑" panose="020B0503020204020204" pitchFamily="34" charset="-122"/>
              </a:rPr>
              <a:t>平台</a:t>
            </a:r>
            <a:endParaRPr lang="zh-CN" altLang="en-US" sz="1600" dirty="0">
              <a:latin typeface="微软雅黑" panose="020B0503020204020204" pitchFamily="34" charset="-122"/>
              <a:ea typeface="微软雅黑" panose="020B0503020204020204" pitchFamily="34" charset="-122"/>
            </a:endParaRPr>
          </a:p>
        </p:txBody>
      </p:sp>
      <p:sp>
        <p:nvSpPr>
          <p:cNvPr id="4" name="椭圆 3"/>
          <p:cNvSpPr/>
          <p:nvPr/>
        </p:nvSpPr>
        <p:spPr>
          <a:xfrm rot="20435822">
            <a:off x="1745416" y="4716725"/>
            <a:ext cx="1030437" cy="1800200"/>
          </a:xfrm>
          <a:prstGeom prst="ellipse">
            <a:avLst/>
          </a:prstGeom>
          <a:noFill/>
          <a:ln w="28575">
            <a:solidFill>
              <a:srgbClr val="FF0000"/>
            </a:solidFill>
          </a:ln>
        </p:spPr>
        <p:txBody>
          <a:bodyPr rtlCol="0" anchor="t">
            <a:spAutoFit/>
          </a:bodyPr>
          <a:lstStyle/>
          <a:p>
            <a:pPr indent="304800" algn="ctr" eaLnBrk="0" hangingPunct="0">
              <a:lnSpc>
                <a:spcPts val="1875"/>
              </a:lnSpc>
            </a:pPr>
            <a:endParaRPr lang="zh-CN" altLang="en-US" sz="1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4300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矩形 4"/>
          <p:cNvSpPr>
            <a:spLocks noChangeArrowheads="1"/>
          </p:cNvSpPr>
          <p:nvPr/>
        </p:nvSpPr>
        <p:spPr bwMode="auto">
          <a:xfrm>
            <a:off x="197321" y="338090"/>
            <a:ext cx="7038975" cy="400110"/>
          </a:xfrm>
          <a:prstGeom prst="rect">
            <a:avLst/>
          </a:prstGeom>
          <a:noFill/>
          <a:ln>
            <a:noFill/>
            <a:mite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195" tIns="39101" rIns="75195" bIns="39101" numCol="1" anchor="b" anchorCtr="0" compatLnSpc="1"/>
          <a:lstStyle/>
          <a:p>
            <a:pPr eaLnBrk="0" hangingPunct="0"/>
            <a:r>
              <a:rPr lang="zh-CN" altLang="en-US" sz="2000" dirty="0">
                <a:latin typeface="微软雅黑" panose="020B0503020204020204" pitchFamily="34" charset="-122"/>
                <a:ea typeface="微软雅黑" panose="020B0503020204020204" pitchFamily="34" charset="-122"/>
                <a:cs typeface="+mj-cs"/>
              </a:rPr>
              <a:t>龙芯</a:t>
            </a:r>
            <a:r>
              <a:rPr lang="x-none" sz="2000" dirty="0">
                <a:latin typeface="微软雅黑" panose="020B0503020204020204" pitchFamily="34" charset="-122"/>
                <a:ea typeface="微软雅黑" panose="020B0503020204020204" pitchFamily="34" charset="-122"/>
                <a:cs typeface="+mj-cs"/>
              </a:rPr>
              <a:t>CPU高校开源计划申请方式</a:t>
            </a:r>
          </a:p>
        </p:txBody>
      </p:sp>
      <p:sp>
        <p:nvSpPr>
          <p:cNvPr id="26" name="标题 1"/>
          <p:cNvSpPr>
            <a:spLocks noGrp="1" noChangeArrowheads="1"/>
          </p:cNvSpPr>
          <p:nvPr>
            <p:ph type="title" idx="4294967295"/>
          </p:nvPr>
        </p:nvSpPr>
        <p:spPr>
          <a:xfrm>
            <a:off x="462280" y="1052830"/>
            <a:ext cx="2807970" cy="341630"/>
          </a:xfrm>
          <a:prstGeom prst="flowChartAlternateProcess">
            <a:avLst/>
          </a:prstGeom>
          <a:solidFill>
            <a:schemeClr val="bg1">
              <a:lumMod val="95000"/>
            </a:schemeClr>
          </a:solidFill>
          <a:ln>
            <a:solidFill>
              <a:srgbClr val="C00000"/>
            </a:solidFill>
            <a:prstDash val="sysDot"/>
            <a:miter/>
          </a:ln>
        </p:spPr>
        <p:txBody>
          <a:bodyPr vert="horz" wrap="square" lIns="91440" tIns="45720" rIns="91440" bIns="45720" numCol="1" rtlCol="0" anchor="ctr" anchorCtr="0" compatLnSpc="1">
            <a:normAutofit/>
          </a:bodyPr>
          <a:lstStyle/>
          <a:p>
            <a:pPr eaLnBrk="1" fontAlgn="auto" hangingPunct="1">
              <a:spcAft>
                <a:spcPts val="0"/>
              </a:spcAft>
            </a:pPr>
            <a:r>
              <a:rPr lang="x-none" altLang="zh-CN" sz="1400" b="1" dirty="0">
                <a:solidFill>
                  <a:srgbClr val="FF0000"/>
                </a:solidFill>
                <a:effectLst>
                  <a:innerShdw blurRad="63500" dist="50800" dir="2700000">
                    <a:prstClr val="black">
                      <a:alpha val="50000"/>
                    </a:prstClr>
                  </a:innerShdw>
                </a:effectLst>
                <a:latin typeface="微软雅黑" panose="020B0503020204020204" pitchFamily="34" charset="-122"/>
                <a:ea typeface="微软雅黑" panose="020B0503020204020204" pitchFamily="34" charset="-122"/>
              </a:rPr>
              <a:t>STEP1</a:t>
            </a:r>
          </a:p>
        </p:txBody>
      </p:sp>
      <p:sp>
        <p:nvSpPr>
          <p:cNvPr id="29" name="TextBox 46"/>
          <p:cNvSpPr txBox="1">
            <a:spLocks noChangeArrowheads="1"/>
          </p:cNvSpPr>
          <p:nvPr/>
        </p:nvSpPr>
        <p:spPr bwMode="auto">
          <a:xfrm>
            <a:off x="468447" y="1412880"/>
            <a:ext cx="2801521" cy="1051560"/>
          </a:xfrm>
          <a:prstGeom prst="rect">
            <a:avLst/>
          </a:prstGeom>
          <a:solidFill>
            <a:schemeClr val="bg1"/>
          </a:solidFill>
          <a:ln w="19050" cap="rnd">
            <a:solidFill>
              <a:srgbClr val="C00000"/>
            </a:solidFill>
            <a:prstDash val="sysDash"/>
            <a:bevel/>
          </a:ln>
          <a:effectLst>
            <a:outerShdw blurRad="50800" dist="38100" dir="2700000" algn="tl" rotWithShape="0">
              <a:prstClr val="black">
                <a:alpha val="40000"/>
              </a:prstClr>
            </a:outerShdw>
          </a:effectLst>
        </p:spPr>
        <p:txBody>
          <a:bodyPr wrap="square">
            <a:spAutoFit/>
          </a:bodyPr>
          <a:lstStyle>
            <a:lvl1pPr defTabSz="622300" eaLnBrk="0" hangingPunct="0">
              <a:defRPr b="1">
                <a:solidFill>
                  <a:schemeClr val="tx1"/>
                </a:solidFill>
                <a:latin typeface="Calibri" panose="020F0502020204030204" pitchFamily="34" charset="0"/>
                <a:ea typeface="宋体" pitchFamily="2" charset="-122"/>
              </a:defRPr>
            </a:lvl1pPr>
            <a:lvl2pPr marL="742950" indent="-285750" defTabSz="622300" eaLnBrk="0" hangingPunct="0">
              <a:defRPr b="1">
                <a:solidFill>
                  <a:schemeClr val="tx1"/>
                </a:solidFill>
                <a:latin typeface="Calibri" panose="020F0502020204030204" pitchFamily="34" charset="0"/>
                <a:ea typeface="宋体" pitchFamily="2" charset="-122"/>
              </a:defRPr>
            </a:lvl2pPr>
            <a:lvl3pPr marL="1143000" indent="-228600" defTabSz="622300" eaLnBrk="0" hangingPunct="0">
              <a:defRPr b="1">
                <a:solidFill>
                  <a:schemeClr val="tx1"/>
                </a:solidFill>
                <a:latin typeface="Calibri" panose="020F0502020204030204" pitchFamily="34" charset="0"/>
                <a:ea typeface="宋体" pitchFamily="2" charset="-122"/>
              </a:defRPr>
            </a:lvl3pPr>
            <a:lvl4pPr marL="1600200" indent="-228600" defTabSz="622300" eaLnBrk="0" hangingPunct="0">
              <a:defRPr b="1">
                <a:solidFill>
                  <a:schemeClr val="tx1"/>
                </a:solidFill>
                <a:latin typeface="Calibri" panose="020F0502020204030204" pitchFamily="34" charset="0"/>
                <a:ea typeface="宋体" pitchFamily="2" charset="-122"/>
              </a:defRPr>
            </a:lvl4pPr>
            <a:lvl5pPr marL="2057400" indent="-228600" defTabSz="622300" eaLnBrk="0" hangingPunct="0">
              <a:defRPr b="1">
                <a:solidFill>
                  <a:schemeClr val="tx1"/>
                </a:solidFill>
                <a:latin typeface="Calibri" panose="020F0502020204030204" pitchFamily="34" charset="0"/>
                <a:ea typeface="宋体" pitchFamily="2" charset="-122"/>
              </a:defRPr>
            </a:lvl5pPr>
            <a:lvl6pPr marL="25146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6pPr>
            <a:lvl7pPr marL="29718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7pPr>
            <a:lvl8pPr marL="34290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8pPr>
            <a:lvl9pPr marL="38862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9pPr>
          </a:lstStyle>
          <a:p>
            <a:pPr algn="ctr" eaLnBrk="1" hangingPunct="1">
              <a:lnSpc>
                <a:spcPct val="150000"/>
              </a:lnSpc>
            </a:pPr>
            <a:r>
              <a:rPr lang="x-none" altLang="en-US" sz="1400" dirty="0">
                <a:latin typeface="微软雅黑" panose="020B0503020204020204" pitchFamily="34" charset="-122"/>
                <a:ea typeface="微软雅黑" panose="020B0503020204020204" pitchFamily="34" charset="-122"/>
              </a:rPr>
              <a:t>从龙芯官网下载</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面向计算机系统能力培养的龙芯</a:t>
            </a:r>
            <a:r>
              <a:rPr lang="en-US" altLang="zh-CN" sz="1400" dirty="0">
                <a:latin typeface="微软雅黑" panose="020B0503020204020204" pitchFamily="34" charset="-122"/>
                <a:ea typeface="微软雅黑" panose="020B0503020204020204" pitchFamily="34" charset="-122"/>
              </a:rPr>
              <a:t>CPU</a:t>
            </a:r>
            <a:r>
              <a:rPr lang="zh-CN" altLang="en-US" sz="1400" dirty="0">
                <a:latin typeface="微软雅黑" panose="020B0503020204020204" pitchFamily="34" charset="-122"/>
                <a:ea typeface="微软雅黑" panose="020B0503020204020204" pitchFamily="34" charset="-122"/>
              </a:rPr>
              <a:t>高校开源计划试点院校申报书</a:t>
            </a:r>
            <a:r>
              <a:rPr lang="en-US" altLang="zh-CN" sz="1400" dirty="0">
                <a:latin typeface="微软雅黑" panose="020B0503020204020204" pitchFamily="34" charset="-122"/>
                <a:ea typeface="微软雅黑" panose="020B0503020204020204" pitchFamily="34" charset="-122"/>
              </a:rPr>
              <a:t>》</a:t>
            </a:r>
            <a:r>
              <a:rPr lang="x-none" altLang="zh-CN" sz="1400" dirty="0">
                <a:latin typeface="微软雅黑" panose="020B0503020204020204" pitchFamily="34" charset="-122"/>
                <a:ea typeface="微软雅黑" panose="020B0503020204020204" pitchFamily="34" charset="-122"/>
              </a:rPr>
              <a:t>填报</a:t>
            </a:r>
            <a:r>
              <a:rPr lang="zh-CN" altLang="en-US" sz="1400" dirty="0">
                <a:latin typeface="微软雅黑" panose="020B0503020204020204" pitchFamily="34" charset="-122"/>
                <a:ea typeface="微软雅黑" panose="020B0503020204020204" pitchFamily="34" charset="-122"/>
              </a:rPr>
              <a:t>申请</a:t>
            </a:r>
          </a:p>
        </p:txBody>
      </p:sp>
      <p:sp>
        <p:nvSpPr>
          <p:cNvPr id="5" name="标题 1"/>
          <p:cNvSpPr>
            <a:spLocks noGrp="1" noChangeArrowheads="1"/>
          </p:cNvSpPr>
          <p:nvPr/>
        </p:nvSpPr>
        <p:spPr>
          <a:xfrm>
            <a:off x="468630" y="2981960"/>
            <a:ext cx="2807970" cy="379095"/>
          </a:xfrm>
          <a:prstGeom prst="flowChartAlternateProcess">
            <a:avLst/>
          </a:prstGeom>
          <a:solidFill>
            <a:schemeClr val="bg1">
              <a:lumMod val="95000"/>
            </a:schemeClr>
          </a:solidFill>
          <a:ln>
            <a:solidFill>
              <a:srgbClr val="C00000"/>
            </a:solidFill>
            <a:prstDash val="sysDot"/>
            <a:miter/>
          </a:ln>
        </p:spPr>
        <p:txBody>
          <a:bodyPr vert="horz" wrap="square" lIns="91440" tIns="45720" rIns="91440" bIns="45720" numCol="1" rtlCol="0" anchor="ctr" anchorCtr="0" compatLnSpc="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itchFamily="2" charset="-122"/>
              </a:defRPr>
            </a:lvl9pPr>
          </a:lstStyle>
          <a:p>
            <a:pPr eaLnBrk="1" fontAlgn="auto" hangingPunct="1">
              <a:spcAft>
                <a:spcPts val="0"/>
              </a:spcAft>
            </a:pPr>
            <a:r>
              <a:rPr lang="x-none" altLang="zh-CN" sz="1400" dirty="0">
                <a:solidFill>
                  <a:srgbClr val="FF0000"/>
                </a:solidFill>
                <a:effectLst>
                  <a:innerShdw blurRad="63500" dist="50800" dir="2700000">
                    <a:prstClr val="black">
                      <a:alpha val="50000"/>
                    </a:prstClr>
                  </a:innerShdw>
                </a:effectLst>
                <a:latin typeface="微软雅黑" panose="020B0503020204020204" pitchFamily="34" charset="-122"/>
                <a:ea typeface="微软雅黑" panose="020B0503020204020204" pitchFamily="34" charset="-122"/>
              </a:rPr>
              <a:t>STEP2</a:t>
            </a:r>
            <a:endParaRPr lang="x-none" altLang="zh-CN" sz="1400" dirty="0">
              <a:solidFill>
                <a:schemeClr val="tx1"/>
              </a:solidFill>
              <a:latin typeface="微软雅黑" panose="020B0503020204020204" pitchFamily="34" charset="-122"/>
              <a:ea typeface="微软雅黑" panose="020B0503020204020204" pitchFamily="34" charset="-122"/>
            </a:endParaRPr>
          </a:p>
        </p:txBody>
      </p:sp>
      <p:sp>
        <p:nvSpPr>
          <p:cNvPr id="6" name="TextBox 46"/>
          <p:cNvSpPr txBox="1">
            <a:spLocks noChangeArrowheads="1"/>
          </p:cNvSpPr>
          <p:nvPr/>
        </p:nvSpPr>
        <p:spPr bwMode="auto">
          <a:xfrm>
            <a:off x="474797" y="3378840"/>
            <a:ext cx="2801521" cy="1051560"/>
          </a:xfrm>
          <a:prstGeom prst="rect">
            <a:avLst/>
          </a:prstGeom>
          <a:solidFill>
            <a:schemeClr val="bg1"/>
          </a:solidFill>
          <a:ln w="19050" cap="rnd">
            <a:solidFill>
              <a:srgbClr val="C00000"/>
            </a:solidFill>
            <a:prstDash val="sysDash"/>
            <a:bevel/>
          </a:ln>
          <a:effectLst>
            <a:outerShdw blurRad="50800" dist="38100" dir="2700000" algn="tl" rotWithShape="0">
              <a:prstClr val="black">
                <a:alpha val="40000"/>
              </a:prstClr>
            </a:outerShdw>
          </a:effectLst>
        </p:spPr>
        <p:txBody>
          <a:bodyPr wrap="square">
            <a:spAutoFit/>
          </a:bodyPr>
          <a:lstStyle>
            <a:lvl1pPr defTabSz="622300" eaLnBrk="0" hangingPunct="0">
              <a:defRPr b="1">
                <a:solidFill>
                  <a:schemeClr val="tx1"/>
                </a:solidFill>
                <a:latin typeface="Calibri" panose="020F0502020204030204" pitchFamily="34" charset="0"/>
                <a:ea typeface="宋体" pitchFamily="2" charset="-122"/>
              </a:defRPr>
            </a:lvl1pPr>
            <a:lvl2pPr marL="742950" indent="-285750" defTabSz="622300" eaLnBrk="0" hangingPunct="0">
              <a:defRPr b="1">
                <a:solidFill>
                  <a:schemeClr val="tx1"/>
                </a:solidFill>
                <a:latin typeface="Calibri" panose="020F0502020204030204" pitchFamily="34" charset="0"/>
                <a:ea typeface="宋体" pitchFamily="2" charset="-122"/>
              </a:defRPr>
            </a:lvl2pPr>
            <a:lvl3pPr marL="1143000" indent="-228600" defTabSz="622300" eaLnBrk="0" hangingPunct="0">
              <a:defRPr b="1">
                <a:solidFill>
                  <a:schemeClr val="tx1"/>
                </a:solidFill>
                <a:latin typeface="Calibri" panose="020F0502020204030204" pitchFamily="34" charset="0"/>
                <a:ea typeface="宋体" pitchFamily="2" charset="-122"/>
              </a:defRPr>
            </a:lvl3pPr>
            <a:lvl4pPr marL="1600200" indent="-228600" defTabSz="622300" eaLnBrk="0" hangingPunct="0">
              <a:defRPr b="1">
                <a:solidFill>
                  <a:schemeClr val="tx1"/>
                </a:solidFill>
                <a:latin typeface="Calibri" panose="020F0502020204030204" pitchFamily="34" charset="0"/>
                <a:ea typeface="宋体" pitchFamily="2" charset="-122"/>
              </a:defRPr>
            </a:lvl4pPr>
            <a:lvl5pPr marL="2057400" indent="-228600" defTabSz="622300" eaLnBrk="0" hangingPunct="0">
              <a:defRPr b="1">
                <a:solidFill>
                  <a:schemeClr val="tx1"/>
                </a:solidFill>
                <a:latin typeface="Calibri" panose="020F0502020204030204" pitchFamily="34" charset="0"/>
                <a:ea typeface="宋体" pitchFamily="2" charset="-122"/>
              </a:defRPr>
            </a:lvl5pPr>
            <a:lvl6pPr marL="25146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6pPr>
            <a:lvl7pPr marL="29718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7pPr>
            <a:lvl8pPr marL="34290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8pPr>
            <a:lvl9pPr marL="38862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9pPr>
          </a:lstStyle>
          <a:p>
            <a:pPr algn="ctr" eaLnBrk="1" hangingPunct="1">
              <a:lnSpc>
                <a:spcPct val="150000"/>
              </a:lnSpc>
            </a:pPr>
            <a:r>
              <a:rPr lang="x-none" sz="1400" dirty="0">
                <a:latin typeface="微软雅黑" panose="020B0503020204020204" pitchFamily="34" charset="-122"/>
                <a:ea typeface="微软雅黑" panose="020B0503020204020204" pitchFamily="34" charset="-122"/>
              </a:rPr>
              <a:t>龙芯中科审核通过后，备案申报学校信息并通知申请联系人提供</a:t>
            </a:r>
          </a:p>
          <a:p>
            <a:pPr algn="ctr" eaLnBrk="1" hangingPunct="1">
              <a:lnSpc>
                <a:spcPct val="150000"/>
              </a:lnSpc>
            </a:pPr>
            <a:r>
              <a:rPr lang="x-none" sz="1400" dirty="0">
                <a:latin typeface="微软雅黑" panose="020B0503020204020204" pitchFamily="34" charset="-122"/>
                <a:ea typeface="微软雅黑" panose="020B0503020204020204" pitchFamily="34" charset="-122"/>
              </a:rPr>
              <a:t>PGP公钥</a:t>
            </a:r>
          </a:p>
        </p:txBody>
      </p:sp>
      <p:sp>
        <p:nvSpPr>
          <p:cNvPr id="7" name="标题 1"/>
          <p:cNvSpPr>
            <a:spLocks noGrp="1" noChangeArrowheads="1"/>
          </p:cNvSpPr>
          <p:nvPr/>
        </p:nvSpPr>
        <p:spPr>
          <a:xfrm>
            <a:off x="462280" y="4933315"/>
            <a:ext cx="2807970" cy="349250"/>
          </a:xfrm>
          <a:prstGeom prst="flowChartAlternateProcess">
            <a:avLst/>
          </a:prstGeom>
          <a:solidFill>
            <a:schemeClr val="bg1">
              <a:lumMod val="95000"/>
            </a:schemeClr>
          </a:solidFill>
          <a:ln>
            <a:solidFill>
              <a:srgbClr val="C00000"/>
            </a:solidFill>
            <a:prstDash val="sysDot"/>
            <a:miter/>
          </a:ln>
        </p:spPr>
        <p:txBody>
          <a:bodyPr vert="horz" wrap="square" lIns="91440" tIns="45720" rIns="91440" bIns="45720" numCol="1" rtlCol="0" anchor="ctr" anchorCtr="0" compatLnSpc="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itchFamily="2" charset="-122"/>
              </a:defRPr>
            </a:lvl9pPr>
          </a:lstStyle>
          <a:p>
            <a:pPr eaLnBrk="1" fontAlgn="auto" hangingPunct="1">
              <a:spcAft>
                <a:spcPts val="0"/>
              </a:spcAft>
            </a:pPr>
            <a:r>
              <a:rPr lang="x-none" altLang="zh-CN" sz="1400" dirty="0">
                <a:solidFill>
                  <a:srgbClr val="FF0000"/>
                </a:solidFill>
                <a:effectLst>
                  <a:innerShdw blurRad="63500" dist="50800" dir="2700000">
                    <a:prstClr val="black">
                      <a:alpha val="50000"/>
                    </a:prstClr>
                  </a:innerShdw>
                </a:effectLst>
                <a:latin typeface="微软雅黑" panose="020B0503020204020204" pitchFamily="34" charset="-122"/>
                <a:ea typeface="微软雅黑" panose="020B0503020204020204" pitchFamily="34" charset="-122"/>
              </a:rPr>
              <a:t>STEP3</a:t>
            </a:r>
            <a:endParaRPr lang="x-none" altLang="zh-CN" sz="1400" dirty="0">
              <a:solidFill>
                <a:schemeClr val="tx1"/>
              </a:solidFill>
              <a:latin typeface="微软雅黑" panose="020B0503020204020204" pitchFamily="34" charset="-122"/>
              <a:ea typeface="微软雅黑" panose="020B0503020204020204" pitchFamily="34" charset="-122"/>
            </a:endParaRPr>
          </a:p>
        </p:txBody>
      </p:sp>
      <p:sp>
        <p:nvSpPr>
          <p:cNvPr id="8" name="TextBox 46"/>
          <p:cNvSpPr txBox="1">
            <a:spLocks noChangeArrowheads="1"/>
          </p:cNvSpPr>
          <p:nvPr/>
        </p:nvSpPr>
        <p:spPr bwMode="auto">
          <a:xfrm>
            <a:off x="468447" y="5300985"/>
            <a:ext cx="2801521" cy="731520"/>
          </a:xfrm>
          <a:prstGeom prst="rect">
            <a:avLst/>
          </a:prstGeom>
          <a:solidFill>
            <a:schemeClr val="bg1"/>
          </a:solidFill>
          <a:ln w="19050" cap="rnd">
            <a:solidFill>
              <a:srgbClr val="C00000"/>
            </a:solidFill>
            <a:prstDash val="sysDash"/>
            <a:bevel/>
          </a:ln>
          <a:effectLst>
            <a:outerShdw blurRad="50800" dist="38100" dir="2700000" algn="tl" rotWithShape="0">
              <a:prstClr val="black">
                <a:alpha val="40000"/>
              </a:prstClr>
            </a:outerShdw>
          </a:effectLst>
        </p:spPr>
        <p:txBody>
          <a:bodyPr wrap="square">
            <a:spAutoFit/>
          </a:bodyPr>
          <a:lstStyle>
            <a:lvl1pPr defTabSz="622300" eaLnBrk="0" hangingPunct="0">
              <a:defRPr b="1">
                <a:solidFill>
                  <a:schemeClr val="tx1"/>
                </a:solidFill>
                <a:latin typeface="Calibri" panose="020F0502020204030204" pitchFamily="34" charset="0"/>
                <a:ea typeface="宋体" pitchFamily="2" charset="-122"/>
              </a:defRPr>
            </a:lvl1pPr>
            <a:lvl2pPr marL="742950" indent="-285750" defTabSz="622300" eaLnBrk="0" hangingPunct="0">
              <a:defRPr b="1">
                <a:solidFill>
                  <a:schemeClr val="tx1"/>
                </a:solidFill>
                <a:latin typeface="Calibri" panose="020F0502020204030204" pitchFamily="34" charset="0"/>
                <a:ea typeface="宋体" pitchFamily="2" charset="-122"/>
              </a:defRPr>
            </a:lvl2pPr>
            <a:lvl3pPr marL="1143000" indent="-228600" defTabSz="622300" eaLnBrk="0" hangingPunct="0">
              <a:defRPr b="1">
                <a:solidFill>
                  <a:schemeClr val="tx1"/>
                </a:solidFill>
                <a:latin typeface="Calibri" panose="020F0502020204030204" pitchFamily="34" charset="0"/>
                <a:ea typeface="宋体" pitchFamily="2" charset="-122"/>
              </a:defRPr>
            </a:lvl3pPr>
            <a:lvl4pPr marL="1600200" indent="-228600" defTabSz="622300" eaLnBrk="0" hangingPunct="0">
              <a:defRPr b="1">
                <a:solidFill>
                  <a:schemeClr val="tx1"/>
                </a:solidFill>
                <a:latin typeface="Calibri" panose="020F0502020204030204" pitchFamily="34" charset="0"/>
                <a:ea typeface="宋体" pitchFamily="2" charset="-122"/>
              </a:defRPr>
            </a:lvl4pPr>
            <a:lvl5pPr marL="2057400" indent="-228600" defTabSz="622300" eaLnBrk="0" hangingPunct="0">
              <a:defRPr b="1">
                <a:solidFill>
                  <a:schemeClr val="tx1"/>
                </a:solidFill>
                <a:latin typeface="Calibri" panose="020F0502020204030204" pitchFamily="34" charset="0"/>
                <a:ea typeface="宋体" pitchFamily="2" charset="-122"/>
              </a:defRPr>
            </a:lvl5pPr>
            <a:lvl6pPr marL="25146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6pPr>
            <a:lvl7pPr marL="29718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7pPr>
            <a:lvl8pPr marL="34290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8pPr>
            <a:lvl9pPr marL="38862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9pPr>
          </a:lstStyle>
          <a:p>
            <a:pPr algn="ctr" eaLnBrk="1" hangingPunct="1">
              <a:lnSpc>
                <a:spcPct val="150000"/>
              </a:lnSpc>
            </a:pPr>
            <a:r>
              <a:rPr lang="x-none" sz="1400" dirty="0">
                <a:latin typeface="微软雅黑" panose="020B0503020204020204" pitchFamily="34" charset="-122"/>
                <a:ea typeface="微软雅黑" panose="020B0503020204020204" pitchFamily="34" charset="-122"/>
              </a:rPr>
              <a:t>开源发行包将通过PGP加密后直接传送给申报学校申请联系人</a:t>
            </a:r>
          </a:p>
        </p:txBody>
      </p:sp>
      <p:sp>
        <p:nvSpPr>
          <p:cNvPr id="9" name="下箭头 8"/>
          <p:cNvSpPr/>
          <p:nvPr/>
        </p:nvSpPr>
        <p:spPr>
          <a:xfrm>
            <a:off x="1739900" y="2636520"/>
            <a:ext cx="216535" cy="215900"/>
          </a:xfrm>
          <a:prstGeom prst="downArrow">
            <a:avLst/>
          </a:prstGeom>
          <a:solidFill>
            <a:srgbClr val="FF7C80"/>
          </a:solidFill>
          <a:ln w="9525">
            <a:solidFill>
              <a:srgbClr val="FF7C80"/>
            </a:solidFill>
          </a:ln>
        </p:spPr>
        <p:txBody>
          <a:bodyPr anchor="t">
            <a:spAutoFit/>
          </a:bodyPr>
          <a:lstStyle/>
          <a:p>
            <a:pPr indent="304800" eaLnBrk="0" hangingPunct="0">
              <a:lnSpc>
                <a:spcPts val="1875"/>
              </a:lnSpc>
            </a:pPr>
            <a:endParaRPr lang="zh-CN" altLang="zh-CN" sz="1200" b="1" dirty="0">
              <a:latin typeface="微软雅黑" panose="020B0503020204020204" pitchFamily="34" charset="-122"/>
              <a:ea typeface="微软雅黑" panose="020B0503020204020204" pitchFamily="34" charset="-122"/>
            </a:endParaRPr>
          </a:p>
        </p:txBody>
      </p:sp>
      <p:sp>
        <p:nvSpPr>
          <p:cNvPr id="10" name="下箭头 9"/>
          <p:cNvSpPr/>
          <p:nvPr/>
        </p:nvSpPr>
        <p:spPr>
          <a:xfrm>
            <a:off x="1711325" y="4580890"/>
            <a:ext cx="216535" cy="215900"/>
          </a:xfrm>
          <a:prstGeom prst="downArrow">
            <a:avLst/>
          </a:prstGeom>
          <a:solidFill>
            <a:srgbClr val="FF7C80"/>
          </a:solidFill>
          <a:ln w="9525">
            <a:solidFill>
              <a:srgbClr val="FF7C80"/>
            </a:solidFill>
          </a:ln>
        </p:spPr>
        <p:txBody>
          <a:bodyPr anchor="t">
            <a:spAutoFit/>
          </a:bodyPr>
          <a:lstStyle/>
          <a:p>
            <a:pPr indent="304800" eaLnBrk="0" hangingPunct="0">
              <a:lnSpc>
                <a:spcPts val="1875"/>
              </a:lnSpc>
            </a:pPr>
            <a:endParaRPr lang="zh-CN" altLang="zh-CN" sz="12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3526155" y="981075"/>
            <a:ext cx="5526405" cy="487680"/>
          </a:xfrm>
          <a:prstGeom prst="rect">
            <a:avLst/>
          </a:prstGeom>
          <a:noFill/>
        </p:spPr>
        <p:txBody>
          <a:bodyPr wrap="square" lIns="0" tIns="0" rIns="0" bIns="0" rtlCol="0" anchor="ctr" anchorCtr="0">
            <a:noAutofit/>
          </a:bodyPr>
          <a:lstStyle/>
          <a:p>
            <a:pPr algn="l"/>
            <a:r>
              <a:rPr lang="x-none" sz="2400" dirty="0">
                <a:solidFill>
                  <a:schemeClr val="tx1"/>
                </a:solidFill>
                <a:latin typeface="FreeSerif" charset="0"/>
                <a:ea typeface="FreeSerif" charset="0"/>
              </a:rPr>
              <a:t>官网：</a:t>
            </a:r>
            <a:r>
              <a:rPr lang="x-none" sz="2800" u="sng" dirty="0">
                <a:solidFill>
                  <a:srgbClr val="FF0000"/>
                </a:solidFill>
                <a:latin typeface="FreeSerif" charset="0"/>
                <a:ea typeface="FreeSerif" charset="0"/>
              </a:rPr>
              <a:t>www.loongson.cn/lup/</a:t>
            </a:r>
          </a:p>
        </p:txBody>
      </p:sp>
      <p:pic>
        <p:nvPicPr>
          <p:cNvPr id="13" name="图片 12" descr="Screenshot-开源计划_龙芯官方网站-[龙芯官方网站]"/>
          <p:cNvPicPr>
            <a:picLocks noChangeAspect="1"/>
          </p:cNvPicPr>
          <p:nvPr/>
        </p:nvPicPr>
        <p:blipFill>
          <a:blip r:embed="rId2"/>
          <a:stretch>
            <a:fillRect/>
          </a:stretch>
        </p:blipFill>
        <p:spPr>
          <a:xfrm>
            <a:off x="3781425" y="1413510"/>
            <a:ext cx="4338955" cy="2096135"/>
          </a:xfrm>
          <a:prstGeom prst="rect">
            <a:avLst/>
          </a:prstGeom>
        </p:spPr>
      </p:pic>
      <p:sp>
        <p:nvSpPr>
          <p:cNvPr id="12" name="文本框 11"/>
          <p:cNvSpPr txBox="1"/>
          <p:nvPr/>
        </p:nvSpPr>
        <p:spPr>
          <a:xfrm>
            <a:off x="3499485" y="3573145"/>
            <a:ext cx="5544185" cy="487680"/>
          </a:xfrm>
          <a:prstGeom prst="rect">
            <a:avLst/>
          </a:prstGeom>
          <a:noFill/>
        </p:spPr>
        <p:txBody>
          <a:bodyPr wrap="square" lIns="0" tIns="0" rIns="0" bIns="0" rtlCol="0" anchor="ctr" anchorCtr="0">
            <a:noAutofit/>
          </a:bodyPr>
          <a:lstStyle/>
          <a:p>
            <a:pPr algn="l"/>
            <a:r>
              <a:rPr lang="x-none" sz="2000" dirty="0">
                <a:solidFill>
                  <a:schemeClr val="tx1"/>
                </a:solidFill>
                <a:latin typeface="FreeSerif" charset="0"/>
                <a:ea typeface="FreeSerif" charset="0"/>
              </a:rPr>
              <a:t>论坛：</a:t>
            </a:r>
            <a:r>
              <a:rPr lang="x-none" u="sng" dirty="0">
                <a:solidFill>
                  <a:srgbClr val="FF0000"/>
                </a:solidFill>
                <a:latin typeface="FreeSerif" charset="0"/>
                <a:ea typeface="FreeSerif" charset="0"/>
              </a:rPr>
              <a:t>http://ask.loongnix.org/?/topic/教育与高校</a:t>
            </a:r>
          </a:p>
        </p:txBody>
      </p:sp>
      <p:pic>
        <p:nvPicPr>
          <p:cNvPr id="14" name="图片 13" descr="Screenshot-教育与高校 - 龙芯问答社区"/>
          <p:cNvPicPr>
            <a:picLocks noChangeAspect="1"/>
          </p:cNvPicPr>
          <p:nvPr/>
        </p:nvPicPr>
        <p:blipFill>
          <a:blip r:embed="rId3"/>
          <a:stretch>
            <a:fillRect/>
          </a:stretch>
        </p:blipFill>
        <p:spPr>
          <a:xfrm>
            <a:off x="3781425" y="4006215"/>
            <a:ext cx="4238625" cy="2313305"/>
          </a:xfrm>
          <a:prstGeom prst="rect">
            <a:avLst/>
          </a:prstGeom>
        </p:spPr>
      </p:pic>
      <p:sp>
        <p:nvSpPr>
          <p:cNvPr id="17"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6FEE2DFD-3EE8-45E0-BE23-23B4A827A2FB}" type="slidenum">
              <a:rPr lang="en-US" altLang="zh-CN" sz="1000" smtClean="0">
                <a:latin typeface="Myriad Pro" pitchFamily="34" charset="0"/>
                <a:ea typeface="宋体" panose="02010600030101010101" pitchFamily="2" charset="-122"/>
              </a:rPr>
              <a:t>22</a:t>
            </a:fld>
            <a:endParaRPr lang="en-US" altLang="zh-CN" sz="1000" dirty="0">
              <a:latin typeface="Myriad Pro" pitchFamily="34" charset="0"/>
              <a:ea typeface="宋体" panose="02010600030101010101" pitchFamily="2" charset="-122"/>
            </a:endParaRPr>
          </a:p>
        </p:txBody>
      </p:sp>
    </p:spTree>
    <p:extLst>
      <p:ext uri="{BB962C8B-B14F-4D97-AF65-F5344CB8AC3E}">
        <p14:creationId xmlns:p14="http://schemas.microsoft.com/office/powerpoint/2010/main" val="2328471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9955" y="1572260"/>
            <a:ext cx="7679055" cy="3802380"/>
          </a:xfrm>
          <a:prstGeom prst="rect">
            <a:avLst/>
          </a:prstGeom>
          <a:noFill/>
          <a:ln w="9525">
            <a:noFill/>
            <a:miter lim="800000"/>
          </a:ln>
        </p:spPr>
        <p:txBody>
          <a:bodyPr lIns="75195" tIns="39101" rIns="75195" bIns="39101" anchor="ctr"/>
          <a:lstStyle>
            <a:defPPr>
              <a:defRPr lang="zh-CN"/>
            </a:defPPr>
            <a:lvl1pPr defTabSz="448945">
              <a:lnSpc>
                <a:spcPct val="200000"/>
              </a:lnSpc>
              <a:buClr>
                <a:srgbClr val="000000"/>
              </a:buClr>
              <a:buSzPct val="100000"/>
              <a:buFont typeface="Times New Roman" panose="02020603050405020304" pitchFamily="18" charset="0"/>
              <a:buNone/>
              <a:tabLst>
                <a:tab pos="0" algn="l"/>
                <a:tab pos="263525" algn="l"/>
                <a:tab pos="528320" algn="l"/>
                <a:tab pos="793750" algn="l"/>
                <a:tab pos="1058545" algn="l"/>
                <a:tab pos="1323975" algn="l"/>
                <a:tab pos="1588770" algn="l"/>
                <a:tab pos="1854200" algn="l"/>
                <a:tab pos="2118995" algn="l"/>
                <a:tab pos="2384425" algn="l"/>
                <a:tab pos="2649220" algn="l"/>
                <a:tab pos="2914650" algn="l"/>
                <a:tab pos="3179445" algn="l"/>
                <a:tab pos="3444875" algn="l"/>
                <a:tab pos="3709670" algn="l"/>
                <a:tab pos="3975100" algn="l"/>
                <a:tab pos="4239895" algn="l"/>
                <a:tab pos="4505325" algn="l"/>
                <a:tab pos="4770120" algn="l"/>
                <a:tab pos="5035550" algn="l"/>
                <a:tab pos="5300345" algn="l"/>
              </a:tabLst>
              <a:defRPr sz="2400" spc="300">
                <a:solidFill>
                  <a:srgbClr val="FF0000"/>
                </a:solidFill>
                <a:latin typeface="微软雅黑" panose="020B0503020204020204" pitchFamily="34" charset="-122"/>
                <a:ea typeface="微软雅黑" panose="020B0503020204020204" pitchFamily="34" charset="-122"/>
              </a:defRPr>
            </a:lvl1pPr>
          </a:lstStyle>
          <a:p>
            <a:pPr algn="ctr"/>
            <a:r>
              <a:rPr lang="zh-CN" altLang="en-US" sz="4000" dirty="0">
                <a:solidFill>
                  <a:srgbClr val="C00000"/>
                </a:solidFill>
              </a:rPr>
              <a:t>谢谢！</a:t>
            </a:r>
          </a:p>
          <a:p>
            <a:endParaRPr lang="zh-CN" altLang="en-US" sz="4000" dirty="0">
              <a:solidFill>
                <a:srgbClr val="C00000"/>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DEF6ED74-C208-48D5-8DB5-1FD5D1EF4798}" type="slidenum">
              <a:rPr lang="en-US" altLang="zh-CN" sz="1000" dirty="0">
                <a:latin typeface="Myriad Pro" pitchFamily="34" charset="0"/>
                <a:ea typeface="宋体" panose="02010600030101010101" pitchFamily="2" charset="-122"/>
              </a:rPr>
              <a:t>3</a:t>
            </a:fld>
            <a:endParaRPr lang="en-US" altLang="zh-CN" sz="1000" dirty="0">
              <a:latin typeface="Myriad Pro" pitchFamily="34" charset="0"/>
              <a:ea typeface="宋体" panose="02010600030101010101" pitchFamily="2" charset="-122"/>
            </a:endParaRPr>
          </a:p>
        </p:txBody>
      </p:sp>
      <p:sp>
        <p:nvSpPr>
          <p:cNvPr id="24577" name="矩形 1"/>
          <p:cNvSpPr/>
          <p:nvPr/>
        </p:nvSpPr>
        <p:spPr>
          <a:xfrm>
            <a:off x="215949" y="345908"/>
            <a:ext cx="5364163" cy="400110"/>
          </a:xfrm>
          <a:prstGeom prst="rect">
            <a:avLst/>
          </a:prstGeom>
          <a:noFill/>
          <a:ln>
            <a:noFill/>
            <a:miter/>
          </a:ln>
        </p:spPr>
        <p:txBody>
          <a:bodyPr vert="horz" wrap="square" lIns="75195" tIns="39101" rIns="75195" bIns="39101" numCol="1" anchor="b" anchorCtr="0" compatLnSpc="1"/>
          <a:lstStyle/>
          <a:p>
            <a:pPr eaLnBrk="0" hangingPunct="0"/>
            <a:r>
              <a:rPr lang="zh-CN" altLang="en-US" sz="2000" dirty="0" smtClean="0">
                <a:latin typeface="微软雅黑" panose="020B0503020204020204" pitchFamily="34" charset="-122"/>
                <a:ea typeface="微软雅黑" panose="020B0503020204020204" pitchFamily="34" charset="-122"/>
                <a:cs typeface="+mj-cs"/>
              </a:rPr>
              <a:t>大赛简介</a:t>
            </a:r>
            <a:endParaRPr lang="zh-CN" altLang="en-US" sz="2000" dirty="0">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58115" y="1029425"/>
            <a:ext cx="8590280" cy="1938992"/>
          </a:xfrm>
          <a:prstGeom prst="rect">
            <a:avLst/>
          </a:prstGeom>
        </p:spPr>
        <p:txBody>
          <a:bodyPr wrap="square">
            <a:spAutoFit/>
          </a:bodyPr>
          <a:lstStyle/>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smtClean="0">
                <a:latin typeface="微软雅黑" panose="020B0503020204020204" pitchFamily="34" charset="-122"/>
                <a:ea typeface="微软雅黑" panose="020B0503020204020204" pitchFamily="34" charset="-122"/>
              </a:rPr>
              <a:t>       第一届全国</a:t>
            </a:r>
            <a:r>
              <a:rPr lang="zh-CN" altLang="en-US" sz="1600" dirty="0">
                <a:latin typeface="微软雅黑" panose="020B0503020204020204" pitchFamily="34" charset="-122"/>
                <a:ea typeface="微软雅黑" panose="020B0503020204020204" pitchFamily="34" charset="-122"/>
              </a:rPr>
              <a:t>大学生计算机系统能力培养大赛</a:t>
            </a:r>
            <a:r>
              <a:rPr lang="zh-CN" altLang="en-US" sz="1600" dirty="0" smtClean="0">
                <a:latin typeface="微软雅黑" panose="020B0503020204020204" pitchFamily="34" charset="-122"/>
                <a:ea typeface="微软雅黑" panose="020B0503020204020204" pitchFamily="34" charset="-122"/>
              </a:rPr>
              <a:t>（龙芯杯）</a:t>
            </a:r>
            <a:r>
              <a:rPr lang="zh-CN" altLang="en-US" sz="1600" dirty="0">
                <a:latin typeface="微软雅黑" panose="020B0503020204020204" pitchFamily="34" charset="-122"/>
                <a:ea typeface="微软雅黑" panose="020B0503020204020204" pitchFamily="34" charset="-122"/>
              </a:rPr>
              <a:t>是以学科竞赛推动专业建设</a:t>
            </a:r>
            <a:r>
              <a:rPr lang="zh-CN" altLang="en-US" sz="1600" dirty="0" smtClean="0">
                <a:latin typeface="微软雅黑" panose="020B0503020204020204" pitchFamily="34" charset="-122"/>
                <a:ea typeface="微软雅黑" panose="020B0503020204020204" pitchFamily="34" charset="-122"/>
              </a:rPr>
              <a:t>、培养</a:t>
            </a:r>
            <a:r>
              <a:rPr lang="zh-CN" altLang="en-US" sz="1600" dirty="0">
                <a:latin typeface="微软雅黑" panose="020B0503020204020204" pitchFamily="34" charset="-122"/>
                <a:ea typeface="微软雅黑" panose="020B0503020204020204" pitchFamily="34" charset="-122"/>
              </a:rPr>
              <a:t>大学生创新能力为目标，面向高校大学生举办的全国性大赛。大赛旨在选拔未来我国</a:t>
            </a:r>
            <a:r>
              <a:rPr lang="zh-CN" altLang="en-US" sz="1600" dirty="0" smtClean="0">
                <a:latin typeface="微软雅黑" panose="020B0503020204020204" pitchFamily="34" charset="-122"/>
                <a:ea typeface="微软雅黑" panose="020B0503020204020204" pitchFamily="34" charset="-122"/>
              </a:rPr>
              <a:t>计算机系统</a:t>
            </a:r>
            <a:r>
              <a:rPr lang="zh-CN" altLang="en-US" sz="1600" dirty="0">
                <a:latin typeface="微软雅黑" panose="020B0503020204020204" pitchFamily="34" charset="-122"/>
                <a:ea typeface="微软雅黑" panose="020B0503020204020204" pitchFamily="34" charset="-122"/>
              </a:rPr>
              <a:t>的设计、分析、优化与应用人才，激发学生的创新实践能力并培养其团队协作精神</a:t>
            </a:r>
            <a:r>
              <a:rPr lang="zh-CN" altLang="en-US" sz="1600" dirty="0" smtClean="0">
                <a:latin typeface="微软雅黑" panose="020B0503020204020204" pitchFamily="34" charset="-122"/>
                <a:ea typeface="微软雅黑" panose="020B0503020204020204" pitchFamily="34" charset="-122"/>
              </a:rPr>
              <a:t>，进一步</a:t>
            </a:r>
            <a:r>
              <a:rPr lang="zh-CN" altLang="en-US" sz="1600" dirty="0">
                <a:latin typeface="微软雅黑" panose="020B0503020204020204" pitchFamily="34" charset="-122"/>
                <a:ea typeface="微软雅黑" panose="020B0503020204020204" pitchFamily="34" charset="-122"/>
              </a:rPr>
              <a:t>推动计算机等相关专业教学改革，为高质量专业人才搭建交流、展示、合作的平台</a:t>
            </a:r>
            <a:r>
              <a:rPr lang="zh-CN" altLang="en-US" sz="1600" dirty="0" smtClean="0">
                <a:latin typeface="微软雅黑" panose="020B0503020204020204" pitchFamily="34" charset="-122"/>
                <a:ea typeface="微软雅黑" panose="020B0503020204020204" pitchFamily="34" charset="-122"/>
              </a:rPr>
              <a:t>，助力</a:t>
            </a:r>
            <a:r>
              <a:rPr lang="zh-CN" altLang="en-US" sz="1600" dirty="0">
                <a:latin typeface="微软雅黑" panose="020B0503020204020204" pitchFamily="34" charset="-122"/>
                <a:ea typeface="微软雅黑" panose="020B0503020204020204" pitchFamily="34" charset="-122"/>
              </a:rPr>
              <a:t>我国高校与企业产学研合作的健康快速发展</a:t>
            </a:r>
            <a:r>
              <a:rPr lang="zh-CN" altLang="en-US" sz="1600" dirty="0" smtClean="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sp>
        <p:nvSpPr>
          <p:cNvPr id="6" name="矩形 5"/>
          <p:cNvSpPr/>
          <p:nvPr/>
        </p:nvSpPr>
        <p:spPr>
          <a:xfrm>
            <a:off x="215949" y="3068960"/>
            <a:ext cx="8590280" cy="3139321"/>
          </a:xfrm>
          <a:prstGeom prst="rect">
            <a:avLst/>
          </a:prstGeom>
        </p:spPr>
        <p:txBody>
          <a:bodyPr wrap="square">
            <a:spAutoFit/>
          </a:bodyPr>
          <a:lstStyle/>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smtClean="0">
                <a:latin typeface="微软雅黑" panose="020B0503020204020204" pitchFamily="34" charset="-122"/>
                <a:ea typeface="微软雅黑" panose="020B0503020204020204" pitchFamily="34" charset="-122"/>
              </a:rPr>
              <a:t>主办</a:t>
            </a:r>
            <a:r>
              <a:rPr lang="zh-CN" altLang="en-US" sz="1600" dirty="0">
                <a:latin typeface="微软雅黑" panose="020B0503020204020204" pitchFamily="34" charset="-122"/>
                <a:ea typeface="微软雅黑" panose="020B0503020204020204" pitchFamily="34" charset="-122"/>
              </a:rPr>
              <a:t>单位：教育部高等学校计算机类专业教学指导委员会</a:t>
            </a:r>
          </a:p>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a:latin typeface="微软雅黑" panose="020B0503020204020204" pitchFamily="34" charset="-122"/>
                <a:ea typeface="微软雅黑" panose="020B0503020204020204" pitchFamily="34" charset="-122"/>
              </a:rPr>
              <a:t>承办单位：北京航空航天大学（计算机学院）</a:t>
            </a:r>
          </a:p>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a:latin typeface="微软雅黑" panose="020B0503020204020204" pitchFamily="34" charset="-122"/>
                <a:ea typeface="微软雅黑" panose="020B0503020204020204" pitchFamily="34" charset="-122"/>
              </a:rPr>
              <a:t>协办单位：龙芯中科技术有限公司</a:t>
            </a:r>
          </a:p>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赛灵思</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Xilinx</a:t>
            </a:r>
            <a:r>
              <a:rPr lang="zh-CN" altLang="en-US" sz="1600" dirty="0">
                <a:latin typeface="微软雅黑" panose="020B0503020204020204" pitchFamily="34" charset="-122"/>
                <a:ea typeface="微软雅黑" panose="020B0503020204020204" pitchFamily="34" charset="-122"/>
              </a:rPr>
              <a:t>）公司</a:t>
            </a:r>
          </a:p>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smtClean="0">
                <a:latin typeface="微软雅黑" panose="020B0503020204020204" pitchFamily="34" charset="-122"/>
                <a:ea typeface="微软雅黑" panose="020B0503020204020204" pitchFamily="34" charset="-122"/>
              </a:rPr>
              <a:t>                        进</a:t>
            </a:r>
            <a:r>
              <a:rPr lang="zh-CN" altLang="en-US" sz="1600" dirty="0">
                <a:latin typeface="微软雅黑" panose="020B0503020204020204" pitchFamily="34" charset="-122"/>
                <a:ea typeface="微软雅黑" panose="020B0503020204020204" pitchFamily="34" charset="-122"/>
              </a:rPr>
              <a:t>想科技</a:t>
            </a:r>
            <a:r>
              <a:rPr lang="en-US" altLang="zh-CN" sz="1600" dirty="0">
                <a:latin typeface="微软雅黑" panose="020B0503020204020204" pitchFamily="34" charset="-122"/>
                <a:ea typeface="微软雅黑" panose="020B0503020204020204" pitchFamily="34" charset="-122"/>
              </a:rPr>
              <a:t>(Imagination Technologies</a:t>
            </a:r>
            <a:r>
              <a:rPr lang="zh-CN" altLang="en-US" sz="1600" dirty="0">
                <a:latin typeface="微软雅黑" panose="020B0503020204020204" pitchFamily="34" charset="-122"/>
                <a:ea typeface="微软雅黑" panose="020B0503020204020204" pitchFamily="34" charset="-122"/>
              </a:rPr>
              <a:t>）公司</a:t>
            </a:r>
          </a:p>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smtClean="0">
                <a:latin typeface="微软雅黑" panose="020B0503020204020204" pitchFamily="34" charset="-122"/>
                <a:ea typeface="微软雅黑" panose="020B0503020204020204" pitchFamily="34" charset="-122"/>
              </a:rPr>
              <a:t>                        中国</a:t>
            </a:r>
            <a:r>
              <a:rPr lang="zh-CN" altLang="en-US" sz="1600" dirty="0">
                <a:latin typeface="微软雅黑" panose="020B0503020204020204" pitchFamily="34" charset="-122"/>
                <a:ea typeface="微软雅黑" panose="020B0503020204020204" pitchFamily="34" charset="-122"/>
              </a:rPr>
              <a:t>计算机学会体系结构专委会</a:t>
            </a:r>
          </a:p>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smtClean="0">
                <a:latin typeface="微软雅黑" panose="020B0503020204020204" pitchFamily="34" charset="-122"/>
                <a:ea typeface="微软雅黑" panose="020B0503020204020204" pitchFamily="34" charset="-122"/>
              </a:rPr>
              <a:t>                        安全</a:t>
            </a:r>
            <a:r>
              <a:rPr lang="zh-CN" altLang="en-US" sz="1600" dirty="0">
                <a:latin typeface="微软雅黑" panose="020B0503020204020204" pitchFamily="34" charset="-122"/>
                <a:ea typeface="微软雅黑" panose="020B0503020204020204" pitchFamily="34" charset="-122"/>
              </a:rPr>
              <a:t>可靠技术和产业联盟</a:t>
            </a:r>
          </a:p>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smtClean="0">
                <a:latin typeface="微软雅黑" panose="020B0503020204020204" pitchFamily="34" charset="-122"/>
                <a:ea typeface="微软雅黑" panose="020B0503020204020204" pitchFamily="34" charset="-122"/>
              </a:rPr>
              <a:t>                        机械</a:t>
            </a:r>
            <a:r>
              <a:rPr lang="zh-CN" altLang="en-US" sz="1600" dirty="0">
                <a:latin typeface="微软雅黑" panose="020B0503020204020204" pitchFamily="34" charset="-122"/>
                <a:ea typeface="微软雅黑" panose="020B0503020204020204" pitchFamily="34" charset="-122"/>
              </a:rPr>
              <a:t>工业出版社华章</a:t>
            </a:r>
            <a:r>
              <a:rPr lang="zh-CN" altLang="en-US" sz="1600" dirty="0" smtClean="0">
                <a:latin typeface="微软雅黑" panose="020B0503020204020204" pitchFamily="34" charset="-122"/>
                <a:ea typeface="微软雅黑" panose="020B0503020204020204" pitchFamily="34" charset="-122"/>
              </a:rPr>
              <a:t>分社</a:t>
            </a:r>
            <a:endParaRPr lang="en-US" altLang="zh-CN" sz="16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542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DEF6ED74-C208-48D5-8DB5-1FD5D1EF4798}" type="slidenum">
              <a:rPr lang="en-US" altLang="zh-CN" sz="1000" dirty="0">
                <a:latin typeface="Myriad Pro" pitchFamily="34" charset="0"/>
                <a:ea typeface="宋体" panose="02010600030101010101" pitchFamily="2" charset="-122"/>
              </a:rPr>
              <a:t>4</a:t>
            </a:fld>
            <a:endParaRPr lang="en-US" altLang="zh-CN" sz="1000" dirty="0">
              <a:latin typeface="Myriad Pro" pitchFamily="34" charset="0"/>
              <a:ea typeface="宋体" panose="02010600030101010101" pitchFamily="2" charset="-122"/>
            </a:endParaRPr>
          </a:p>
        </p:txBody>
      </p:sp>
      <p:sp>
        <p:nvSpPr>
          <p:cNvPr id="24577" name="矩形 1"/>
          <p:cNvSpPr/>
          <p:nvPr/>
        </p:nvSpPr>
        <p:spPr>
          <a:xfrm>
            <a:off x="215949" y="345908"/>
            <a:ext cx="5364163" cy="400110"/>
          </a:xfrm>
          <a:prstGeom prst="rect">
            <a:avLst/>
          </a:prstGeom>
          <a:noFill/>
          <a:ln>
            <a:noFill/>
            <a:miter/>
          </a:ln>
        </p:spPr>
        <p:txBody>
          <a:bodyPr vert="horz" wrap="square" lIns="75195" tIns="39101" rIns="75195" bIns="39101" numCol="1" anchor="b" anchorCtr="0" compatLnSpc="1"/>
          <a:lstStyle/>
          <a:p>
            <a:pPr eaLnBrk="0" hangingPunct="0"/>
            <a:r>
              <a:rPr lang="zh-CN" altLang="en-US" sz="2000" dirty="0" smtClean="0">
                <a:latin typeface="微软雅黑" panose="020B0503020204020204" pitchFamily="34" charset="-122"/>
                <a:ea typeface="微软雅黑" panose="020B0503020204020204" pitchFamily="34" charset="-122"/>
                <a:cs typeface="+mj-cs"/>
              </a:rPr>
              <a:t>赛事流程时间安排</a:t>
            </a:r>
            <a:endParaRPr lang="zh-CN" altLang="en-US" sz="2000" dirty="0">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58115" y="875030"/>
            <a:ext cx="8590280" cy="3970318"/>
          </a:xfrm>
          <a:prstGeom prst="rect">
            <a:avLst/>
          </a:prstGeom>
        </p:spPr>
        <p:txBody>
          <a:bodyPr wrap="square">
            <a:spAutoFit/>
          </a:bodyPr>
          <a:lstStyle/>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u="sng" dirty="0" smtClean="0">
                <a:latin typeface="微软雅黑" panose="020B0503020204020204" pitchFamily="34" charset="-122"/>
                <a:ea typeface="微软雅黑" panose="020B0503020204020204" pitchFamily="34" charset="-122"/>
              </a:rPr>
              <a:t>第一阶段：报名</a:t>
            </a:r>
            <a:endParaRPr lang="en-US" altLang="zh-CN" u="sng" dirty="0">
              <a:latin typeface="微软雅黑" panose="020B0503020204020204" pitchFamily="34" charset="-122"/>
              <a:ea typeface="微软雅黑" panose="020B0503020204020204" pitchFamily="34" charset="-122"/>
            </a:endParaRPr>
          </a:p>
          <a:p>
            <a:pPr lvl="2"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endParaRPr lang="en-US" altLang="zh-CN" sz="1600" dirty="0" smtClean="0">
              <a:latin typeface="微软雅黑" panose="020B0503020204020204" pitchFamily="34" charset="-122"/>
              <a:ea typeface="微软雅黑" panose="020B0503020204020204" pitchFamily="34" charset="-122"/>
            </a:endParaRPr>
          </a:p>
          <a:p>
            <a:pPr lvl="2"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endParaRPr lang="en-US" altLang="zh-CN" sz="1600" dirty="0" smtClean="0">
              <a:latin typeface="微软雅黑" panose="020B0503020204020204" pitchFamily="34" charset="-122"/>
              <a:ea typeface="微软雅黑" panose="020B0503020204020204" pitchFamily="34" charset="-122"/>
            </a:endParaRPr>
          </a:p>
          <a:p>
            <a:pPr lvl="2"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endParaRPr lang="en-US" altLang="zh-CN" sz="1600" dirty="0">
              <a:latin typeface="微软雅黑" panose="020B0503020204020204" pitchFamily="34" charset="-122"/>
              <a:ea typeface="微软雅黑" panose="020B0503020204020204" pitchFamily="34" charset="-122"/>
            </a:endParaRPr>
          </a:p>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u="sng" dirty="0" smtClean="0">
                <a:latin typeface="微软雅黑" panose="020B0503020204020204" pitchFamily="34" charset="-122"/>
                <a:ea typeface="微软雅黑" panose="020B0503020204020204" pitchFamily="34" charset="-122"/>
              </a:rPr>
              <a:t>第二阶段：初赛</a:t>
            </a:r>
            <a:endParaRPr lang="zh-CN" altLang="en-US" u="sng" dirty="0">
              <a:latin typeface="微软雅黑" panose="020B0503020204020204" pitchFamily="34" charset="-122"/>
              <a:ea typeface="微软雅黑" panose="020B0503020204020204" pitchFamily="34" charset="-122"/>
            </a:endParaRPr>
          </a:p>
          <a:p>
            <a:pPr lvl="2"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endParaRPr lang="en-US" altLang="zh-CN" sz="1600" dirty="0">
              <a:latin typeface="微软雅黑" panose="020B0503020204020204" pitchFamily="34" charset="-122"/>
              <a:ea typeface="微软雅黑" panose="020B0503020204020204" pitchFamily="34" charset="-122"/>
            </a:endParaRPr>
          </a:p>
          <a:p>
            <a:pPr lvl="2"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endParaRPr lang="en-US" altLang="zh-CN" sz="1600" dirty="0" smtClean="0">
              <a:latin typeface="微软雅黑" panose="020B0503020204020204" pitchFamily="34" charset="-122"/>
              <a:ea typeface="微软雅黑" panose="020B0503020204020204" pitchFamily="34" charset="-122"/>
            </a:endParaRPr>
          </a:p>
          <a:p>
            <a:pPr lvl="2"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endParaRPr lang="en-US" altLang="zh-CN" sz="1600" dirty="0" smtClean="0">
              <a:latin typeface="微软雅黑" panose="020B0503020204020204" pitchFamily="34" charset="-122"/>
              <a:ea typeface="微软雅黑" panose="020B0503020204020204" pitchFamily="34" charset="-122"/>
            </a:endParaRPr>
          </a:p>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u="sng" dirty="0" smtClean="0">
                <a:latin typeface="微软雅黑" panose="020B0503020204020204" pitchFamily="34" charset="-122"/>
                <a:ea typeface="微软雅黑" panose="020B0503020204020204" pitchFamily="34" charset="-122"/>
              </a:rPr>
              <a:t>第三阶段：总决赛</a:t>
            </a:r>
            <a:endParaRPr lang="en-US" altLang="zh-CN" u="sng" dirty="0" smtClean="0">
              <a:latin typeface="微软雅黑" panose="020B0503020204020204" pitchFamily="34" charset="-122"/>
              <a:ea typeface="微软雅黑" panose="020B0503020204020204" pitchFamily="34" charset="-122"/>
            </a:endParaRPr>
          </a:p>
          <a:p>
            <a:pPr lvl="1"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endParaRPr lang="zh-CN" altLang="en-US" u="sng"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1716399811"/>
              </p:ext>
            </p:extLst>
          </p:nvPr>
        </p:nvGraphicFramePr>
        <p:xfrm>
          <a:off x="971599" y="1535192"/>
          <a:ext cx="7920881" cy="741680"/>
        </p:xfrm>
        <a:graphic>
          <a:graphicData uri="http://schemas.openxmlformats.org/drawingml/2006/table">
            <a:tbl>
              <a:tblPr firstRow="1" bandRow="1">
                <a:tableStyleId>{5C22544A-7EE6-4342-B048-85BDC9FD1C3A}</a:tableStyleId>
              </a:tblPr>
              <a:tblGrid>
                <a:gridCol w="3520424"/>
                <a:gridCol w="4400457"/>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1" dirty="0" smtClean="0">
                          <a:solidFill>
                            <a:schemeClr val="tx1"/>
                          </a:solidFill>
                          <a:latin typeface="微软雅黑" panose="020B0503020204020204" pitchFamily="34" charset="-122"/>
                          <a:ea typeface="微软雅黑" panose="020B0503020204020204" pitchFamily="34" charset="-122"/>
                        </a:rPr>
                        <a:t>2017</a:t>
                      </a:r>
                      <a:r>
                        <a:rPr lang="zh-CN" altLang="en-US" sz="1600" b="1" dirty="0" smtClean="0">
                          <a:solidFill>
                            <a:schemeClr val="tx1"/>
                          </a:solidFill>
                          <a:latin typeface="微软雅黑" panose="020B0503020204020204" pitchFamily="34" charset="-122"/>
                          <a:ea typeface="微软雅黑" panose="020B0503020204020204" pitchFamily="34" charset="-122"/>
                        </a:rPr>
                        <a:t>年</a:t>
                      </a:r>
                      <a:r>
                        <a:rPr lang="en-US" altLang="zh-CN" sz="1600" b="1" dirty="0" smtClean="0">
                          <a:solidFill>
                            <a:schemeClr val="tx1"/>
                          </a:solidFill>
                          <a:latin typeface="微软雅黑" panose="020B0503020204020204" pitchFamily="34" charset="-122"/>
                          <a:ea typeface="微软雅黑" panose="020B0503020204020204" pitchFamily="34" charset="-122"/>
                        </a:rPr>
                        <a:t>4</a:t>
                      </a:r>
                      <a:r>
                        <a:rPr lang="zh-CN" altLang="en-US" sz="1600" b="1" dirty="0" smtClean="0">
                          <a:solidFill>
                            <a:schemeClr val="tx1"/>
                          </a:solidFill>
                          <a:latin typeface="微软雅黑" panose="020B0503020204020204" pitchFamily="34" charset="-122"/>
                          <a:ea typeface="微软雅黑" panose="020B0503020204020204" pitchFamily="34" charset="-122"/>
                        </a:rPr>
                        <a:t>月至</a:t>
                      </a:r>
                      <a:r>
                        <a:rPr lang="en-US" altLang="zh-CN" sz="1600" b="1" dirty="0" smtClean="0">
                          <a:solidFill>
                            <a:schemeClr val="tx1"/>
                          </a:solidFill>
                          <a:latin typeface="微软雅黑" panose="020B0503020204020204" pitchFamily="34" charset="-122"/>
                          <a:ea typeface="微软雅黑" panose="020B0503020204020204" pitchFamily="34" charset="-122"/>
                        </a:rPr>
                        <a:t>2017</a:t>
                      </a:r>
                      <a:r>
                        <a:rPr lang="zh-CN" altLang="en-US" sz="1600" b="1" dirty="0" smtClean="0">
                          <a:solidFill>
                            <a:schemeClr val="tx1"/>
                          </a:solidFill>
                          <a:latin typeface="微软雅黑" panose="020B0503020204020204" pitchFamily="34" charset="-122"/>
                          <a:ea typeface="微软雅黑" panose="020B0503020204020204" pitchFamily="34" charset="-122"/>
                        </a:rPr>
                        <a:t>年</a:t>
                      </a:r>
                      <a:r>
                        <a:rPr lang="en-US" altLang="zh-CN" sz="1600" b="1" dirty="0" smtClean="0">
                          <a:solidFill>
                            <a:schemeClr val="tx1"/>
                          </a:solidFill>
                          <a:latin typeface="微软雅黑" panose="020B0503020204020204" pitchFamily="34" charset="-122"/>
                          <a:ea typeface="微软雅黑" panose="020B0503020204020204" pitchFamily="34" charset="-122"/>
                        </a:rPr>
                        <a:t>5</a:t>
                      </a:r>
                      <a:r>
                        <a:rPr lang="zh-CN" altLang="en-US" sz="1600" b="1" dirty="0" smtClean="0">
                          <a:solidFill>
                            <a:schemeClr val="tx1"/>
                          </a:solidFill>
                          <a:latin typeface="微软雅黑" panose="020B0503020204020204" pitchFamily="34" charset="-122"/>
                          <a:ea typeface="微软雅黑" panose="020B0503020204020204" pitchFamily="34" charset="-122"/>
                        </a:rPr>
                        <a:t>月</a:t>
                      </a:r>
                      <a:r>
                        <a:rPr lang="en-US" altLang="zh-CN" sz="1600" b="1" dirty="0" smtClean="0">
                          <a:solidFill>
                            <a:schemeClr val="tx1"/>
                          </a:solidFill>
                          <a:latin typeface="微软雅黑" panose="020B0503020204020204" pitchFamily="34" charset="-122"/>
                          <a:ea typeface="微软雅黑" panose="020B0503020204020204" pitchFamily="34" charset="-122"/>
                        </a:rPr>
                        <a:t>30</a:t>
                      </a:r>
                      <a:r>
                        <a:rPr lang="zh-CN" altLang="en-US" sz="1600" b="1" dirty="0" smtClean="0">
                          <a:solidFill>
                            <a:schemeClr val="tx1"/>
                          </a:solidFill>
                          <a:latin typeface="微软雅黑" panose="020B0503020204020204" pitchFamily="34" charset="-122"/>
                          <a:ea typeface="微软雅黑" panose="020B0503020204020204" pitchFamily="34" charset="-122"/>
                        </a:rPr>
                        <a:t>日</a:t>
                      </a:r>
                      <a:endParaRPr lang="zh-CN" altLang="en-US" sz="16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sz="1600" b="1" dirty="0" smtClean="0">
                          <a:solidFill>
                            <a:schemeClr val="tx1"/>
                          </a:solidFill>
                          <a:latin typeface="微软雅黑" panose="020B0503020204020204" pitchFamily="34" charset="-122"/>
                          <a:ea typeface="微软雅黑" panose="020B0503020204020204" pitchFamily="34" charset="-122"/>
                        </a:rPr>
                        <a:t>赛事启动，开始线上报名</a:t>
                      </a:r>
                      <a:endParaRPr lang="zh-CN" altLang="en-US" sz="16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b="1" dirty="0" smtClean="0">
                          <a:solidFill>
                            <a:schemeClr val="tx1"/>
                          </a:solidFill>
                          <a:latin typeface="微软雅黑" panose="020B0503020204020204" pitchFamily="34" charset="-122"/>
                          <a:ea typeface="微软雅黑" panose="020B0503020204020204" pitchFamily="34" charset="-122"/>
                        </a:rPr>
                        <a:t>2017</a:t>
                      </a:r>
                      <a:r>
                        <a:rPr lang="zh-CN" altLang="en-US" sz="1600" b="1" dirty="0" smtClean="0">
                          <a:solidFill>
                            <a:schemeClr val="tx1"/>
                          </a:solidFill>
                          <a:latin typeface="微软雅黑" panose="020B0503020204020204" pitchFamily="34" charset="-122"/>
                          <a:ea typeface="微软雅黑" panose="020B0503020204020204" pitchFamily="34" charset="-122"/>
                        </a:rPr>
                        <a:t>年</a:t>
                      </a:r>
                      <a:r>
                        <a:rPr lang="en-US" altLang="zh-CN" sz="1600" b="1" dirty="0" smtClean="0">
                          <a:solidFill>
                            <a:schemeClr val="tx1"/>
                          </a:solidFill>
                          <a:latin typeface="微软雅黑" panose="020B0503020204020204" pitchFamily="34" charset="-122"/>
                          <a:ea typeface="微软雅黑" panose="020B0503020204020204" pitchFamily="34" charset="-122"/>
                        </a:rPr>
                        <a:t>5</a:t>
                      </a:r>
                      <a:r>
                        <a:rPr lang="zh-CN" altLang="en-US" sz="1600" b="1" dirty="0" smtClean="0">
                          <a:solidFill>
                            <a:schemeClr val="tx1"/>
                          </a:solidFill>
                          <a:latin typeface="微软雅黑" panose="020B0503020204020204" pitchFamily="34" charset="-122"/>
                          <a:ea typeface="微软雅黑" panose="020B0503020204020204" pitchFamily="34" charset="-122"/>
                        </a:rPr>
                        <a:t>月</a:t>
                      </a:r>
                      <a:r>
                        <a:rPr lang="en-US" altLang="zh-CN" sz="1600" b="1" dirty="0" smtClean="0">
                          <a:solidFill>
                            <a:schemeClr val="tx1"/>
                          </a:solidFill>
                          <a:latin typeface="微软雅黑" panose="020B0503020204020204" pitchFamily="34" charset="-122"/>
                          <a:ea typeface="微软雅黑" panose="020B0503020204020204" pitchFamily="34" charset="-122"/>
                        </a:rPr>
                        <a:t>31</a:t>
                      </a:r>
                      <a:r>
                        <a:rPr lang="zh-CN" altLang="en-US" sz="1600" b="1" dirty="0" smtClean="0">
                          <a:solidFill>
                            <a:schemeClr val="tx1"/>
                          </a:solidFill>
                          <a:latin typeface="微软雅黑" panose="020B0503020204020204" pitchFamily="34" charset="-122"/>
                          <a:ea typeface="微软雅黑" panose="020B0503020204020204" pitchFamily="34" charset="-122"/>
                        </a:rPr>
                        <a:t>日</a:t>
                      </a:r>
                      <a:endParaRPr lang="zh-CN" altLang="en-US" sz="16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sz="1600" b="1" dirty="0" smtClean="0">
                          <a:solidFill>
                            <a:schemeClr val="tx1"/>
                          </a:solidFill>
                          <a:latin typeface="微软雅黑" panose="020B0503020204020204" pitchFamily="34" charset="-122"/>
                          <a:ea typeface="微软雅黑" panose="020B0503020204020204" pitchFamily="34" charset="-122"/>
                        </a:rPr>
                        <a:t>开始发放大赛指定的实验平台</a:t>
                      </a:r>
                      <a:endParaRPr lang="zh-CN" altLang="en-US" sz="16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998617918"/>
              </p:ext>
            </p:extLst>
          </p:nvPr>
        </p:nvGraphicFramePr>
        <p:xfrm>
          <a:off x="971600" y="3077702"/>
          <a:ext cx="7920880" cy="741680"/>
        </p:xfrm>
        <a:graphic>
          <a:graphicData uri="http://schemas.openxmlformats.org/drawingml/2006/table">
            <a:tbl>
              <a:tblPr firstRow="1" bandRow="1">
                <a:tableStyleId>{5C22544A-7EE6-4342-B048-85BDC9FD1C3A}</a:tableStyleId>
              </a:tblPr>
              <a:tblGrid>
                <a:gridCol w="3488094"/>
                <a:gridCol w="4432786"/>
              </a:tblGrid>
              <a:tr h="370840">
                <a:tc>
                  <a:txBody>
                    <a:bodyPr/>
                    <a:lstStyle/>
                    <a:p>
                      <a:r>
                        <a:rPr lang="zh-CN" altLang="en-US" sz="1600" b="1" dirty="0" smtClean="0">
                          <a:solidFill>
                            <a:schemeClr val="tx1"/>
                          </a:solidFill>
                          <a:latin typeface="微软雅黑" panose="020B0503020204020204" pitchFamily="34" charset="-122"/>
                          <a:ea typeface="微软雅黑" panose="020B0503020204020204" pitchFamily="34" charset="-122"/>
                        </a:rPr>
                        <a:t>报名后开始至</a:t>
                      </a:r>
                      <a:r>
                        <a:rPr lang="en-US" altLang="zh-CN" sz="1600" b="1" dirty="0" smtClean="0">
                          <a:solidFill>
                            <a:schemeClr val="tx1"/>
                          </a:solidFill>
                          <a:latin typeface="微软雅黑" panose="020B0503020204020204" pitchFamily="34" charset="-122"/>
                          <a:ea typeface="微软雅黑" panose="020B0503020204020204" pitchFamily="34" charset="-122"/>
                        </a:rPr>
                        <a:t>2017</a:t>
                      </a:r>
                      <a:r>
                        <a:rPr lang="zh-CN" altLang="en-US" sz="1600" b="1" dirty="0" smtClean="0">
                          <a:solidFill>
                            <a:schemeClr val="tx1"/>
                          </a:solidFill>
                          <a:latin typeface="微软雅黑" panose="020B0503020204020204" pitchFamily="34" charset="-122"/>
                          <a:ea typeface="微软雅黑" panose="020B0503020204020204" pitchFamily="34" charset="-122"/>
                        </a:rPr>
                        <a:t>年</a:t>
                      </a:r>
                      <a:r>
                        <a:rPr lang="en-US" altLang="zh-CN" sz="1600" b="1" dirty="0" smtClean="0">
                          <a:solidFill>
                            <a:schemeClr val="tx1"/>
                          </a:solidFill>
                          <a:latin typeface="微软雅黑" panose="020B0503020204020204" pitchFamily="34" charset="-122"/>
                          <a:ea typeface="微软雅黑" panose="020B0503020204020204" pitchFamily="34" charset="-122"/>
                        </a:rPr>
                        <a:t>8</a:t>
                      </a:r>
                      <a:r>
                        <a:rPr lang="zh-CN" altLang="en-US" sz="1600" b="1" dirty="0" smtClean="0">
                          <a:solidFill>
                            <a:schemeClr val="tx1"/>
                          </a:solidFill>
                          <a:latin typeface="微软雅黑" panose="020B0503020204020204" pitchFamily="34" charset="-122"/>
                          <a:ea typeface="微软雅黑" panose="020B0503020204020204" pitchFamily="34" charset="-122"/>
                        </a:rPr>
                        <a:t>月</a:t>
                      </a:r>
                      <a:r>
                        <a:rPr lang="en-US" altLang="zh-CN" sz="1600" b="1" dirty="0" smtClean="0">
                          <a:solidFill>
                            <a:schemeClr val="tx1"/>
                          </a:solidFill>
                          <a:latin typeface="微软雅黑" panose="020B0503020204020204" pitchFamily="34" charset="-122"/>
                          <a:ea typeface="微软雅黑" panose="020B0503020204020204" pitchFamily="34" charset="-122"/>
                        </a:rPr>
                        <a:t>20</a:t>
                      </a:r>
                      <a:r>
                        <a:rPr lang="zh-CN" altLang="en-US" sz="1600" b="1" dirty="0" smtClean="0">
                          <a:solidFill>
                            <a:schemeClr val="tx1"/>
                          </a:solidFill>
                          <a:latin typeface="微软雅黑" panose="020B0503020204020204" pitchFamily="34" charset="-122"/>
                          <a:ea typeface="微软雅黑" panose="020B0503020204020204" pitchFamily="34" charset="-122"/>
                        </a:rPr>
                        <a:t>日</a:t>
                      </a:r>
                      <a:endParaRPr lang="zh-CN" altLang="en-US" sz="16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sz="1600" b="1" dirty="0" smtClean="0">
                          <a:solidFill>
                            <a:schemeClr val="tx1"/>
                          </a:solidFill>
                          <a:latin typeface="微软雅黑" panose="020B0503020204020204" pitchFamily="34" charset="-122"/>
                          <a:ea typeface="微软雅黑" panose="020B0503020204020204" pitchFamily="34" charset="-122"/>
                        </a:rPr>
                        <a:t>初赛作品线上提交（逾期后提交系统自动关闭）</a:t>
                      </a:r>
                      <a:endParaRPr lang="zh-CN" altLang="en-US" sz="16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altLang="zh-CN" sz="1600" b="1" dirty="0" smtClean="0">
                          <a:solidFill>
                            <a:schemeClr val="tx1"/>
                          </a:solidFill>
                          <a:latin typeface="微软雅黑" panose="020B0503020204020204" pitchFamily="34" charset="-122"/>
                          <a:ea typeface="微软雅黑" panose="020B0503020204020204" pitchFamily="34" charset="-122"/>
                        </a:rPr>
                        <a:t>2017</a:t>
                      </a:r>
                      <a:r>
                        <a:rPr lang="zh-CN" altLang="en-US" sz="1600" b="1" dirty="0" smtClean="0">
                          <a:solidFill>
                            <a:schemeClr val="tx1"/>
                          </a:solidFill>
                          <a:latin typeface="微软雅黑" panose="020B0503020204020204" pitchFamily="34" charset="-122"/>
                          <a:ea typeface="微软雅黑" panose="020B0503020204020204" pitchFamily="34" charset="-122"/>
                        </a:rPr>
                        <a:t>年</a:t>
                      </a:r>
                      <a:r>
                        <a:rPr lang="en-US" altLang="zh-CN" sz="1600" b="1" dirty="0" smtClean="0">
                          <a:solidFill>
                            <a:schemeClr val="tx1"/>
                          </a:solidFill>
                          <a:latin typeface="微软雅黑" panose="020B0503020204020204" pitchFamily="34" charset="-122"/>
                          <a:ea typeface="微软雅黑" panose="020B0503020204020204" pitchFamily="34" charset="-122"/>
                        </a:rPr>
                        <a:t>8</a:t>
                      </a:r>
                      <a:r>
                        <a:rPr lang="zh-CN" altLang="en-US" sz="1600" b="1" dirty="0" smtClean="0">
                          <a:solidFill>
                            <a:schemeClr val="tx1"/>
                          </a:solidFill>
                          <a:latin typeface="微软雅黑" panose="020B0503020204020204" pitchFamily="34" charset="-122"/>
                          <a:ea typeface="微软雅黑" panose="020B0503020204020204" pitchFamily="34" charset="-122"/>
                        </a:rPr>
                        <a:t>月</a:t>
                      </a:r>
                      <a:r>
                        <a:rPr lang="en-US" altLang="zh-CN" sz="1600" b="1" dirty="0" smtClean="0">
                          <a:solidFill>
                            <a:schemeClr val="tx1"/>
                          </a:solidFill>
                          <a:latin typeface="微软雅黑" panose="020B0503020204020204" pitchFamily="34" charset="-122"/>
                          <a:ea typeface="微软雅黑" panose="020B0503020204020204" pitchFamily="34" charset="-122"/>
                        </a:rPr>
                        <a:t>21</a:t>
                      </a:r>
                      <a:r>
                        <a:rPr lang="zh-CN" altLang="en-US" sz="1600" b="1" dirty="0" smtClean="0">
                          <a:solidFill>
                            <a:schemeClr val="tx1"/>
                          </a:solidFill>
                          <a:latin typeface="微软雅黑" panose="020B0503020204020204" pitchFamily="34" charset="-122"/>
                          <a:ea typeface="微软雅黑" panose="020B0503020204020204" pitchFamily="34" charset="-122"/>
                        </a:rPr>
                        <a:t>日至</a:t>
                      </a:r>
                      <a:r>
                        <a:rPr lang="en-US" altLang="zh-CN" sz="1600" b="1" dirty="0" smtClean="0">
                          <a:solidFill>
                            <a:schemeClr val="tx1"/>
                          </a:solidFill>
                          <a:latin typeface="微软雅黑" panose="020B0503020204020204" pitchFamily="34" charset="-122"/>
                          <a:ea typeface="微软雅黑" panose="020B0503020204020204" pitchFamily="34" charset="-122"/>
                        </a:rPr>
                        <a:t>2017</a:t>
                      </a:r>
                      <a:r>
                        <a:rPr lang="zh-CN" altLang="en-US" sz="1600" b="1" dirty="0" smtClean="0">
                          <a:solidFill>
                            <a:schemeClr val="tx1"/>
                          </a:solidFill>
                          <a:latin typeface="微软雅黑" panose="020B0503020204020204" pitchFamily="34" charset="-122"/>
                          <a:ea typeface="微软雅黑" panose="020B0503020204020204" pitchFamily="34" charset="-122"/>
                        </a:rPr>
                        <a:t>年</a:t>
                      </a:r>
                      <a:r>
                        <a:rPr lang="en-US" altLang="zh-CN" sz="1600" b="1" dirty="0" smtClean="0">
                          <a:solidFill>
                            <a:schemeClr val="tx1"/>
                          </a:solidFill>
                          <a:latin typeface="微软雅黑" panose="020B0503020204020204" pitchFamily="34" charset="-122"/>
                          <a:ea typeface="微软雅黑" panose="020B0503020204020204" pitchFamily="34" charset="-122"/>
                        </a:rPr>
                        <a:t>8</a:t>
                      </a:r>
                      <a:r>
                        <a:rPr lang="zh-CN" altLang="en-US" sz="1600" b="1" dirty="0" smtClean="0">
                          <a:solidFill>
                            <a:schemeClr val="tx1"/>
                          </a:solidFill>
                          <a:latin typeface="微软雅黑" panose="020B0503020204020204" pitchFamily="34" charset="-122"/>
                          <a:ea typeface="微软雅黑" panose="020B0503020204020204" pitchFamily="34" charset="-122"/>
                        </a:rPr>
                        <a:t>月</a:t>
                      </a:r>
                      <a:r>
                        <a:rPr lang="en-US" altLang="zh-CN" sz="1600" b="1" dirty="0" smtClean="0">
                          <a:solidFill>
                            <a:schemeClr val="tx1"/>
                          </a:solidFill>
                          <a:latin typeface="微软雅黑" panose="020B0503020204020204" pitchFamily="34" charset="-122"/>
                          <a:ea typeface="微软雅黑" panose="020B0503020204020204" pitchFamily="34" charset="-122"/>
                        </a:rPr>
                        <a:t>30</a:t>
                      </a:r>
                      <a:r>
                        <a:rPr lang="zh-CN" altLang="en-US" sz="1600" b="1" dirty="0" smtClean="0">
                          <a:solidFill>
                            <a:schemeClr val="tx1"/>
                          </a:solidFill>
                          <a:latin typeface="微软雅黑" panose="020B0503020204020204" pitchFamily="34" charset="-122"/>
                          <a:ea typeface="微软雅黑" panose="020B0503020204020204" pitchFamily="34" charset="-122"/>
                        </a:rPr>
                        <a:t>日</a:t>
                      </a:r>
                      <a:endParaRPr lang="zh-CN" altLang="en-US" sz="16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sz="1600" b="1" dirty="0" smtClean="0">
                          <a:solidFill>
                            <a:schemeClr val="tx1"/>
                          </a:solidFill>
                          <a:latin typeface="微软雅黑" panose="020B0503020204020204" pitchFamily="34" charset="-122"/>
                          <a:ea typeface="微软雅黑" panose="020B0503020204020204" pitchFamily="34" charset="-122"/>
                        </a:rPr>
                        <a:t>初赛作品评审，公布入围全国总决赛名单</a:t>
                      </a:r>
                      <a:endParaRPr lang="zh-CN" altLang="en-US" sz="16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231446767"/>
              </p:ext>
            </p:extLst>
          </p:nvPr>
        </p:nvGraphicFramePr>
        <p:xfrm>
          <a:off x="971600" y="4452021"/>
          <a:ext cx="7920880" cy="370840"/>
        </p:xfrm>
        <a:graphic>
          <a:graphicData uri="http://schemas.openxmlformats.org/drawingml/2006/table">
            <a:tbl>
              <a:tblPr firstRow="1" bandRow="1">
                <a:tableStyleId>{5C22544A-7EE6-4342-B048-85BDC9FD1C3A}</a:tableStyleId>
              </a:tblPr>
              <a:tblGrid>
                <a:gridCol w="3488094"/>
                <a:gridCol w="4432786"/>
              </a:tblGrid>
              <a:tr h="370840">
                <a:tc>
                  <a:txBody>
                    <a:bodyPr/>
                    <a:lstStyle/>
                    <a:p>
                      <a:r>
                        <a:rPr lang="en-US" altLang="zh-CN" sz="1600" b="1" dirty="0" smtClean="0">
                          <a:solidFill>
                            <a:schemeClr val="tx1"/>
                          </a:solidFill>
                          <a:latin typeface="微软雅黑" panose="020B0503020204020204" pitchFamily="34" charset="-122"/>
                          <a:ea typeface="微软雅黑" panose="020B0503020204020204" pitchFamily="34" charset="-122"/>
                        </a:rPr>
                        <a:t>2017</a:t>
                      </a:r>
                      <a:r>
                        <a:rPr lang="zh-CN" altLang="en-US" sz="1600" b="1" dirty="0" smtClean="0">
                          <a:solidFill>
                            <a:schemeClr val="tx1"/>
                          </a:solidFill>
                          <a:latin typeface="微软雅黑" panose="020B0503020204020204" pitchFamily="34" charset="-122"/>
                          <a:ea typeface="微软雅黑" panose="020B0503020204020204" pitchFamily="34" charset="-122"/>
                        </a:rPr>
                        <a:t>年</a:t>
                      </a:r>
                      <a:r>
                        <a:rPr lang="en-US" altLang="zh-CN" sz="1600" b="1" dirty="0" smtClean="0">
                          <a:solidFill>
                            <a:schemeClr val="tx1"/>
                          </a:solidFill>
                          <a:latin typeface="微软雅黑" panose="020B0503020204020204" pitchFamily="34" charset="-122"/>
                          <a:ea typeface="微软雅黑" panose="020B0503020204020204" pitchFamily="34" charset="-122"/>
                        </a:rPr>
                        <a:t>9</a:t>
                      </a:r>
                      <a:r>
                        <a:rPr lang="zh-CN" altLang="en-US" sz="1600" b="1" dirty="0" smtClean="0">
                          <a:solidFill>
                            <a:schemeClr val="tx1"/>
                          </a:solidFill>
                          <a:latin typeface="微软雅黑" panose="020B0503020204020204" pitchFamily="34" charset="-122"/>
                          <a:ea typeface="微软雅黑" panose="020B0503020204020204" pitchFamily="34" charset="-122"/>
                        </a:rPr>
                        <a:t>月</a:t>
                      </a:r>
                      <a:endParaRPr lang="zh-CN" altLang="en-US" sz="16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en-US" sz="1600" b="1" dirty="0" smtClean="0">
                          <a:solidFill>
                            <a:schemeClr val="tx1"/>
                          </a:solidFill>
                          <a:latin typeface="微软雅黑" panose="020B0503020204020204" pitchFamily="34" charset="-122"/>
                          <a:ea typeface="微软雅黑" panose="020B0503020204020204" pitchFamily="34" charset="-122"/>
                        </a:rPr>
                        <a:t>全国总决赛暨颁奖典礼</a:t>
                      </a:r>
                      <a:endParaRPr lang="zh-CN" altLang="en-US" sz="16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465894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DEF6ED74-C208-48D5-8DB5-1FD5D1EF4798}" type="slidenum">
              <a:rPr lang="en-US" altLang="zh-CN" sz="1000" dirty="0">
                <a:latin typeface="Myriad Pro" pitchFamily="34" charset="0"/>
                <a:ea typeface="宋体" panose="02010600030101010101" pitchFamily="2" charset="-122"/>
              </a:rPr>
              <a:t>5</a:t>
            </a:fld>
            <a:endParaRPr lang="en-US" altLang="zh-CN" sz="1000" dirty="0">
              <a:latin typeface="Myriad Pro" pitchFamily="34" charset="0"/>
              <a:ea typeface="宋体" panose="02010600030101010101" pitchFamily="2" charset="-122"/>
            </a:endParaRPr>
          </a:p>
        </p:txBody>
      </p:sp>
      <p:sp>
        <p:nvSpPr>
          <p:cNvPr id="24577" name="矩形 1"/>
          <p:cNvSpPr/>
          <p:nvPr/>
        </p:nvSpPr>
        <p:spPr>
          <a:xfrm>
            <a:off x="215949" y="345908"/>
            <a:ext cx="5364163" cy="400110"/>
          </a:xfrm>
          <a:prstGeom prst="rect">
            <a:avLst/>
          </a:prstGeom>
          <a:noFill/>
          <a:ln>
            <a:noFill/>
            <a:miter/>
          </a:ln>
        </p:spPr>
        <p:txBody>
          <a:bodyPr vert="horz" wrap="square" lIns="75195" tIns="39101" rIns="75195" bIns="39101" numCol="1" anchor="b" anchorCtr="0" compatLnSpc="1"/>
          <a:lstStyle/>
          <a:p>
            <a:pPr eaLnBrk="0" hangingPunct="0"/>
            <a:r>
              <a:rPr lang="zh-CN" altLang="en-US" sz="2000" dirty="0" smtClean="0">
                <a:latin typeface="微软雅黑" panose="020B0503020204020204" pitchFamily="34" charset="-122"/>
                <a:ea typeface="微软雅黑" panose="020B0503020204020204" pitchFamily="34" charset="-122"/>
                <a:cs typeface="+mj-cs"/>
              </a:rPr>
              <a:t>竞赛管理</a:t>
            </a:r>
            <a:endParaRPr lang="zh-CN" altLang="en-US" sz="2000" dirty="0">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58115" y="875030"/>
            <a:ext cx="8590280" cy="3139321"/>
          </a:xfrm>
          <a:prstGeom prst="rect">
            <a:avLst/>
          </a:prstGeom>
        </p:spPr>
        <p:txBody>
          <a:bodyPr wrap="square">
            <a:spAutoFit/>
          </a:bodyPr>
          <a:lstStyle/>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u="sng" dirty="0" smtClean="0">
                <a:latin typeface="微软雅黑" panose="020B0503020204020204" pitchFamily="34" charset="-122"/>
                <a:ea typeface="微软雅黑" panose="020B0503020204020204" pitchFamily="34" charset="-122"/>
              </a:rPr>
              <a:t>预赛</a:t>
            </a:r>
            <a:endParaRPr lang="en-US" altLang="zh-CN" u="sng" dirty="0">
              <a:latin typeface="微软雅黑" panose="020B0503020204020204" pitchFamily="34" charset="-122"/>
              <a:ea typeface="微软雅黑" panose="020B0503020204020204" pitchFamily="34" charset="-122"/>
            </a:endParaRP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smtClean="0">
                <a:latin typeface="微软雅黑" panose="020B0503020204020204" pitchFamily="34" charset="-122"/>
                <a:ea typeface="微软雅黑" panose="020B0503020204020204" pitchFamily="34" charset="-122"/>
              </a:rPr>
              <a:t>参赛</a:t>
            </a:r>
            <a:r>
              <a:rPr lang="zh-CN" altLang="en-US" sz="1600" dirty="0">
                <a:latin typeface="微软雅黑" panose="020B0503020204020204" pitchFamily="34" charset="-122"/>
                <a:ea typeface="微软雅黑" panose="020B0503020204020204" pitchFamily="34" charset="-122"/>
              </a:rPr>
              <a:t>队按照大赛技术方案要求在大赛网站提交作品设计方案。</a:t>
            </a:r>
            <a:endParaRPr lang="en-US" altLang="zh-CN" sz="1600" dirty="0">
              <a:latin typeface="微软雅黑" panose="020B0503020204020204" pitchFamily="34" charset="-122"/>
              <a:ea typeface="微软雅黑" panose="020B0503020204020204" pitchFamily="34" charset="-122"/>
            </a:endParaRP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smtClean="0">
                <a:latin typeface="微软雅黑" panose="020B0503020204020204" pitchFamily="34" charset="-122"/>
                <a:ea typeface="微软雅黑" panose="020B0503020204020204" pitchFamily="34" charset="-122"/>
              </a:rPr>
              <a:t>评审</a:t>
            </a:r>
            <a:r>
              <a:rPr lang="zh-CN" altLang="en-US" sz="1600" dirty="0">
                <a:latin typeface="微软雅黑" panose="020B0503020204020204" pitchFamily="34" charset="-122"/>
                <a:ea typeface="微软雅黑" panose="020B0503020204020204" pitchFamily="34" charset="-122"/>
              </a:rPr>
              <a:t>专家根据自动评测系统对预赛作品打分对各参赛队进行排序，并按分数高低决定</a:t>
            </a:r>
            <a:r>
              <a:rPr lang="zh-CN" altLang="en-US" sz="1600" dirty="0" smtClean="0">
                <a:latin typeface="微软雅黑" panose="020B0503020204020204" pitchFamily="34" charset="-122"/>
                <a:ea typeface="微软雅黑" panose="020B0503020204020204" pitchFamily="34" charset="-122"/>
              </a:rPr>
              <a:t>入围</a:t>
            </a:r>
            <a:r>
              <a:rPr lang="zh-CN" altLang="en-US" sz="1600" dirty="0">
                <a:latin typeface="微软雅黑" panose="020B0503020204020204" pitchFamily="34" charset="-122"/>
                <a:ea typeface="微软雅黑" panose="020B0503020204020204" pitchFamily="34" charset="-122"/>
              </a:rPr>
              <a:t>决赛的参赛队。</a:t>
            </a:r>
            <a:endParaRPr lang="en-US" altLang="zh-CN" sz="1600" dirty="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u="sng" dirty="0" smtClean="0">
                <a:latin typeface="微软雅黑" panose="020B0503020204020204" pitchFamily="34" charset="-122"/>
                <a:ea typeface="微软雅黑" panose="020B0503020204020204" pitchFamily="34" charset="-122"/>
              </a:rPr>
              <a:t>决赛</a:t>
            </a:r>
            <a:endParaRPr lang="zh-CN" altLang="en-US" u="sng" dirty="0">
              <a:latin typeface="微软雅黑" panose="020B0503020204020204" pitchFamily="34" charset="-122"/>
              <a:ea typeface="微软雅黑" panose="020B0503020204020204" pitchFamily="34" charset="-122"/>
            </a:endParaRP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smtClean="0">
                <a:latin typeface="微软雅黑" panose="020B0503020204020204" pitchFamily="34" charset="-122"/>
                <a:ea typeface="微软雅黑" panose="020B0503020204020204" pitchFamily="34" charset="-122"/>
              </a:rPr>
              <a:t>由</a:t>
            </a:r>
            <a:r>
              <a:rPr lang="zh-CN" altLang="en-US" sz="1600" dirty="0">
                <a:latin typeface="微软雅黑" panose="020B0503020204020204" pitchFamily="34" charset="-122"/>
                <a:ea typeface="微软雅黑" panose="020B0503020204020204" pitchFamily="34" charset="-122"/>
              </a:rPr>
              <a:t>大赛组委会组织现场集中式的决赛，采用性能测试、系统展示、实现自定义指令、</a:t>
            </a:r>
            <a:r>
              <a:rPr lang="zh-CN" altLang="en-US" sz="1600" dirty="0" smtClean="0">
                <a:latin typeface="微软雅黑" panose="020B0503020204020204" pitchFamily="34" charset="-122"/>
                <a:ea typeface="微软雅黑" panose="020B0503020204020204" pitchFamily="34" charset="-122"/>
              </a:rPr>
              <a:t>现场</a:t>
            </a:r>
            <a:r>
              <a:rPr lang="zh-CN" altLang="en-US" sz="1600" dirty="0">
                <a:latin typeface="微软雅黑" panose="020B0503020204020204" pitchFamily="34" charset="-122"/>
                <a:ea typeface="微软雅黑" panose="020B0503020204020204" pitchFamily="34" charset="-122"/>
              </a:rPr>
              <a:t>答辩 </a:t>
            </a:r>
            <a:r>
              <a:rPr lang="en-US" altLang="zh-CN" sz="1600" dirty="0">
                <a:latin typeface="微软雅黑" panose="020B0503020204020204" pitchFamily="34" charset="-122"/>
                <a:ea typeface="微软雅黑" panose="020B0503020204020204" pitchFamily="34" charset="-122"/>
              </a:rPr>
              <a:t>4 </a:t>
            </a:r>
            <a:r>
              <a:rPr lang="zh-CN" altLang="en-US" sz="1600" dirty="0">
                <a:latin typeface="微软雅黑" panose="020B0503020204020204" pitchFamily="34" charset="-122"/>
                <a:ea typeface="微软雅黑" panose="020B0503020204020204" pitchFamily="34" charset="-122"/>
              </a:rPr>
              <a:t>个环节。评审专家综合打分，并按分数高低决定奖项归属</a:t>
            </a:r>
            <a:r>
              <a:rPr lang="zh-CN" altLang="en-US" sz="1600" dirty="0" smtClean="0">
                <a:latin typeface="微软雅黑" panose="020B0503020204020204" pitchFamily="34" charset="-122"/>
                <a:ea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endParaRP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a:latin typeface="微软雅黑" panose="020B0503020204020204" pitchFamily="34" charset="-122"/>
                <a:ea typeface="微软雅黑" panose="020B0503020204020204" pitchFamily="34" charset="-122"/>
              </a:rPr>
              <a:t>参赛团队全部人员必须按组委会通知按时报到，携带好作品相关全部物品。</a:t>
            </a:r>
          </a:p>
        </p:txBody>
      </p:sp>
    </p:spTree>
    <p:extLst>
      <p:ext uri="{BB962C8B-B14F-4D97-AF65-F5344CB8AC3E}">
        <p14:creationId xmlns:p14="http://schemas.microsoft.com/office/powerpoint/2010/main" val="2438864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DEF6ED74-C208-48D5-8DB5-1FD5D1EF4798}" type="slidenum">
              <a:rPr lang="en-US" altLang="zh-CN" sz="1000" dirty="0">
                <a:latin typeface="Myriad Pro" pitchFamily="34" charset="0"/>
                <a:ea typeface="宋体" panose="02010600030101010101" pitchFamily="2" charset="-122"/>
              </a:rPr>
              <a:t>6</a:t>
            </a:fld>
            <a:endParaRPr lang="en-US" altLang="zh-CN" sz="1000" dirty="0">
              <a:latin typeface="Myriad Pro" pitchFamily="34" charset="0"/>
              <a:ea typeface="宋体" panose="02010600030101010101" pitchFamily="2" charset="-122"/>
            </a:endParaRPr>
          </a:p>
        </p:txBody>
      </p:sp>
      <p:sp>
        <p:nvSpPr>
          <p:cNvPr id="24577" name="矩形 1"/>
          <p:cNvSpPr/>
          <p:nvPr/>
        </p:nvSpPr>
        <p:spPr>
          <a:xfrm>
            <a:off x="215949" y="345908"/>
            <a:ext cx="5364163" cy="400110"/>
          </a:xfrm>
          <a:prstGeom prst="rect">
            <a:avLst/>
          </a:prstGeom>
          <a:noFill/>
          <a:ln>
            <a:noFill/>
            <a:miter/>
          </a:ln>
        </p:spPr>
        <p:txBody>
          <a:bodyPr vert="horz" wrap="square" lIns="75195" tIns="39101" rIns="75195" bIns="39101" numCol="1" anchor="b" anchorCtr="0" compatLnSpc="1"/>
          <a:lstStyle/>
          <a:p>
            <a:pPr eaLnBrk="0" hangingPunct="0"/>
            <a:r>
              <a:rPr lang="zh-CN" altLang="en-US" sz="2000" dirty="0" smtClean="0">
                <a:latin typeface="微软雅黑" panose="020B0503020204020204" pitchFamily="34" charset="-122"/>
                <a:ea typeface="微软雅黑" panose="020B0503020204020204" pitchFamily="34" charset="-122"/>
                <a:cs typeface="+mj-cs"/>
              </a:rPr>
              <a:t>参赛对象及报名名额</a:t>
            </a:r>
            <a:endParaRPr lang="zh-CN" altLang="en-US" sz="2000" dirty="0">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58115" y="1268760"/>
            <a:ext cx="8590280" cy="3185424"/>
          </a:xfrm>
          <a:prstGeom prst="rect">
            <a:avLst/>
          </a:prstGeom>
        </p:spPr>
        <p:txBody>
          <a:bodyPr wrap="square">
            <a:spAutoFit/>
          </a:bodyPr>
          <a:lstStyle/>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700" dirty="0" smtClean="0">
                <a:latin typeface="微软雅黑" panose="020B0503020204020204" pitchFamily="34" charset="-122"/>
                <a:ea typeface="微软雅黑" panose="020B0503020204020204" pitchFamily="34" charset="-122"/>
              </a:rPr>
              <a:t>所有</a:t>
            </a:r>
            <a:r>
              <a:rPr lang="zh-CN" altLang="en-US" sz="1700" dirty="0">
                <a:latin typeface="微软雅黑" panose="020B0503020204020204" pitchFamily="34" charset="-122"/>
                <a:ea typeface="微软雅黑" panose="020B0503020204020204" pitchFamily="34" charset="-122"/>
              </a:rPr>
              <a:t>参赛选手在报名时必须是普通全日制在校本科生</a:t>
            </a:r>
            <a:r>
              <a:rPr lang="zh-CN" altLang="en-US" sz="1700" dirty="0" smtClean="0">
                <a:latin typeface="微软雅黑" panose="020B0503020204020204" pitchFamily="34" charset="-122"/>
                <a:ea typeface="微软雅黑" panose="020B0503020204020204" pitchFamily="34" charset="-122"/>
              </a:rPr>
              <a:t>。</a:t>
            </a:r>
            <a:endParaRPr lang="en-US" altLang="zh-CN" sz="1700" dirty="0" smtClean="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700" dirty="0">
                <a:latin typeface="微软雅黑" panose="020B0503020204020204" pitchFamily="34" charset="-122"/>
                <a:ea typeface="微软雅黑" panose="020B0503020204020204" pitchFamily="34" charset="-122"/>
              </a:rPr>
              <a:t>学生自行组队，每支参赛队学生不超过 </a:t>
            </a:r>
            <a:r>
              <a:rPr lang="en-US" altLang="zh-CN" sz="1700" dirty="0">
                <a:latin typeface="微软雅黑" panose="020B0503020204020204" pitchFamily="34" charset="-122"/>
                <a:ea typeface="微软雅黑" panose="020B0503020204020204" pitchFamily="34" charset="-122"/>
              </a:rPr>
              <a:t>4 </a:t>
            </a:r>
            <a:r>
              <a:rPr lang="zh-CN" altLang="en-US" sz="1700" dirty="0">
                <a:latin typeface="微软雅黑" panose="020B0503020204020204" pitchFamily="34" charset="-122"/>
                <a:ea typeface="微软雅黑" panose="020B0503020204020204" pitchFamily="34" charset="-122"/>
              </a:rPr>
              <a:t>人</a:t>
            </a:r>
            <a:r>
              <a:rPr lang="zh-CN" altLang="en-US" sz="1700" dirty="0" smtClean="0">
                <a:latin typeface="微软雅黑" panose="020B0503020204020204" pitchFamily="34" charset="-122"/>
                <a:ea typeface="微软雅黑" panose="020B0503020204020204" pitchFamily="34" charset="-122"/>
              </a:rPr>
              <a:t>。</a:t>
            </a:r>
            <a:endParaRPr lang="en-US" altLang="zh-CN" sz="1700" dirty="0" smtClean="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700" dirty="0">
                <a:latin typeface="微软雅黑" panose="020B0503020204020204" pitchFamily="34" charset="-122"/>
                <a:ea typeface="微软雅黑" panose="020B0503020204020204" pitchFamily="34" charset="-122"/>
              </a:rPr>
              <a:t>每支参赛队最多有 </a:t>
            </a:r>
            <a:r>
              <a:rPr lang="en-US" altLang="zh-CN" sz="1700" dirty="0">
                <a:latin typeface="微软雅黑" panose="020B0503020204020204" pitchFamily="34" charset="-122"/>
                <a:ea typeface="微软雅黑" panose="020B0503020204020204" pitchFamily="34" charset="-122"/>
              </a:rPr>
              <a:t>2 </a:t>
            </a:r>
            <a:r>
              <a:rPr lang="zh-CN" altLang="en-US" sz="1700" dirty="0">
                <a:latin typeface="微软雅黑" panose="020B0503020204020204" pitchFamily="34" charset="-122"/>
                <a:ea typeface="微软雅黑" panose="020B0503020204020204" pitchFamily="34" charset="-122"/>
              </a:rPr>
              <a:t>名指导教师</a:t>
            </a:r>
            <a:r>
              <a:rPr lang="zh-CN" altLang="en-US" sz="1700" dirty="0" smtClean="0">
                <a:latin typeface="微软雅黑" panose="020B0503020204020204" pitchFamily="34" charset="-122"/>
                <a:ea typeface="微软雅黑" panose="020B0503020204020204" pitchFamily="34" charset="-122"/>
              </a:rPr>
              <a:t>。</a:t>
            </a:r>
            <a:endParaRPr lang="en-US" altLang="zh-CN" sz="1700" dirty="0" smtClean="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700" dirty="0">
                <a:latin typeface="微软雅黑" panose="020B0503020204020204" pitchFamily="34" charset="-122"/>
                <a:ea typeface="微软雅黑" panose="020B0503020204020204" pitchFamily="34" charset="-122"/>
              </a:rPr>
              <a:t>参赛学校以参赛队为基本单位报名参赛</a:t>
            </a:r>
            <a:r>
              <a:rPr lang="zh-CN" altLang="en-US" sz="1700" dirty="0" smtClean="0">
                <a:latin typeface="微软雅黑" panose="020B0503020204020204" pitchFamily="34" charset="-122"/>
                <a:ea typeface="微软雅黑" panose="020B0503020204020204" pitchFamily="34" charset="-122"/>
              </a:rPr>
              <a:t>。</a:t>
            </a:r>
            <a:endParaRPr lang="en-US" altLang="zh-CN" sz="1700" dirty="0" smtClean="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700" dirty="0">
                <a:latin typeface="微软雅黑" panose="020B0503020204020204" pitchFamily="34" charset="-122"/>
                <a:ea typeface="微软雅黑" panose="020B0503020204020204" pitchFamily="34" charset="-122"/>
              </a:rPr>
              <a:t>同一所学校的参赛队不超过 </a:t>
            </a:r>
            <a:r>
              <a:rPr lang="en-US" altLang="zh-CN" sz="1700" dirty="0">
                <a:latin typeface="微软雅黑" panose="020B0503020204020204" pitchFamily="34" charset="-122"/>
                <a:ea typeface="微软雅黑" panose="020B0503020204020204" pitchFamily="34" charset="-122"/>
              </a:rPr>
              <a:t>2 </a:t>
            </a:r>
            <a:r>
              <a:rPr lang="zh-CN" altLang="en-US" sz="1700" dirty="0">
                <a:latin typeface="微软雅黑" panose="020B0503020204020204" pitchFamily="34" charset="-122"/>
                <a:ea typeface="微软雅黑" panose="020B0503020204020204" pitchFamily="34" charset="-122"/>
              </a:rPr>
              <a:t>支</a:t>
            </a:r>
            <a:r>
              <a:rPr lang="zh-CN" altLang="en-US" sz="1700" dirty="0" smtClean="0">
                <a:latin typeface="微软雅黑" panose="020B0503020204020204" pitchFamily="34" charset="-122"/>
                <a:ea typeface="微软雅黑" panose="020B0503020204020204" pitchFamily="34" charset="-122"/>
              </a:rPr>
              <a:t>。</a:t>
            </a:r>
            <a:endParaRPr lang="en-US" altLang="zh-CN" sz="1700" dirty="0" smtClean="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700" dirty="0">
                <a:latin typeface="微软雅黑" panose="020B0503020204020204" pitchFamily="34" charset="-122"/>
                <a:ea typeface="微软雅黑" panose="020B0503020204020204" pitchFamily="34" charset="-122"/>
              </a:rPr>
              <a:t>来自不同学校的学生不能联合组队参赛</a:t>
            </a:r>
            <a:r>
              <a:rPr lang="zh-CN" altLang="en-US" sz="1700" dirty="0" smtClean="0">
                <a:latin typeface="微软雅黑" panose="020B0503020204020204" pitchFamily="34" charset="-122"/>
                <a:ea typeface="微软雅黑" panose="020B0503020204020204" pitchFamily="34" charset="-122"/>
              </a:rPr>
              <a:t>。</a:t>
            </a:r>
            <a:endParaRPr lang="en-US" altLang="zh-CN" sz="1700" dirty="0" smtClean="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700" dirty="0">
                <a:latin typeface="微软雅黑" panose="020B0503020204020204" pitchFamily="34" charset="-122"/>
                <a:ea typeface="微软雅黑" panose="020B0503020204020204" pitchFamily="34" charset="-122"/>
              </a:rPr>
              <a:t>每位参赛学生只能参加 </a:t>
            </a:r>
            <a:r>
              <a:rPr lang="en-US" altLang="zh-CN" sz="1700" dirty="0">
                <a:latin typeface="微软雅黑" panose="020B0503020204020204" pitchFamily="34" charset="-122"/>
                <a:ea typeface="微软雅黑" panose="020B0503020204020204" pitchFamily="34" charset="-122"/>
              </a:rPr>
              <a:t>1 </a:t>
            </a:r>
            <a:r>
              <a:rPr lang="zh-CN" altLang="en-US" sz="1700" dirty="0">
                <a:latin typeface="微软雅黑" panose="020B0503020204020204" pitchFamily="34" charset="-122"/>
                <a:ea typeface="微软雅黑" panose="020B0503020204020204" pitchFamily="34" charset="-122"/>
              </a:rPr>
              <a:t>支参赛队，不可重复填报</a:t>
            </a:r>
            <a:r>
              <a:rPr lang="zh-CN" altLang="en-US" sz="1700" dirty="0" smtClean="0">
                <a:latin typeface="微软雅黑" panose="020B0503020204020204" pitchFamily="34" charset="-122"/>
                <a:ea typeface="微软雅黑" panose="020B0503020204020204" pitchFamily="34" charset="-122"/>
              </a:rPr>
              <a:t>。</a:t>
            </a:r>
            <a:endParaRPr lang="en-US" altLang="zh-CN" sz="1700" dirty="0" smtClean="0">
              <a:latin typeface="微软雅黑" panose="020B0503020204020204" pitchFamily="34" charset="-122"/>
              <a:ea typeface="微软雅黑" panose="020B0503020204020204" pitchFamily="34" charset="-122"/>
            </a:endParaRPr>
          </a:p>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700" dirty="0">
                <a:latin typeface="微软雅黑" panose="020B0503020204020204" pitchFamily="34" charset="-122"/>
                <a:ea typeface="微软雅黑" panose="020B0503020204020204" pitchFamily="34" charset="-122"/>
              </a:rPr>
              <a:t>每位指导教师可同时指导本校多支参赛队</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83815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DEF6ED74-C208-48D5-8DB5-1FD5D1EF4798}" type="slidenum">
              <a:rPr lang="en-US" altLang="zh-CN" sz="1000" dirty="0">
                <a:latin typeface="Myriad Pro" pitchFamily="34" charset="0"/>
                <a:ea typeface="宋体" panose="02010600030101010101" pitchFamily="2" charset="-122"/>
              </a:rPr>
              <a:t>7</a:t>
            </a:fld>
            <a:endParaRPr lang="en-US" altLang="zh-CN" sz="1000" dirty="0">
              <a:latin typeface="Myriad Pro" pitchFamily="34" charset="0"/>
              <a:ea typeface="宋体" panose="02010600030101010101" pitchFamily="2" charset="-122"/>
            </a:endParaRPr>
          </a:p>
        </p:txBody>
      </p:sp>
      <p:sp>
        <p:nvSpPr>
          <p:cNvPr id="24577" name="矩形 1"/>
          <p:cNvSpPr/>
          <p:nvPr/>
        </p:nvSpPr>
        <p:spPr>
          <a:xfrm>
            <a:off x="215949" y="345908"/>
            <a:ext cx="5364163" cy="400110"/>
          </a:xfrm>
          <a:prstGeom prst="rect">
            <a:avLst/>
          </a:prstGeom>
          <a:noFill/>
          <a:ln>
            <a:noFill/>
            <a:miter/>
          </a:ln>
        </p:spPr>
        <p:txBody>
          <a:bodyPr vert="horz" wrap="square" lIns="75195" tIns="39101" rIns="75195" bIns="39101" numCol="1" anchor="b" anchorCtr="0" compatLnSpc="1"/>
          <a:lstStyle/>
          <a:p>
            <a:pPr eaLnBrk="0" hangingPunct="0"/>
            <a:r>
              <a:rPr lang="zh-CN" altLang="en-US" sz="2000" dirty="0" smtClean="0">
                <a:latin typeface="微软雅黑" panose="020B0503020204020204" pitchFamily="34" charset="-122"/>
                <a:ea typeface="微软雅黑" panose="020B0503020204020204" pitchFamily="34" charset="-122"/>
                <a:cs typeface="+mj-cs"/>
              </a:rPr>
              <a:t>奖项设置</a:t>
            </a:r>
            <a:endParaRPr lang="zh-CN" altLang="en-US" sz="2000" dirty="0">
              <a:latin typeface="微软雅黑" panose="020B0503020204020204" pitchFamily="34" charset="-122"/>
              <a:ea typeface="微软雅黑" panose="020B0503020204020204" pitchFamily="34" charset="-122"/>
              <a:cs typeface="+mj-cs"/>
            </a:endParaRPr>
          </a:p>
        </p:txBody>
      </p:sp>
      <p:sp>
        <p:nvSpPr>
          <p:cNvPr id="5" name="矩形 4"/>
          <p:cNvSpPr/>
          <p:nvPr/>
        </p:nvSpPr>
        <p:spPr>
          <a:xfrm>
            <a:off x="158115" y="875030"/>
            <a:ext cx="8590280" cy="2769989"/>
          </a:xfrm>
          <a:prstGeom prst="rect">
            <a:avLst/>
          </a:prstGeom>
        </p:spPr>
        <p:txBody>
          <a:bodyPr wrap="square">
            <a:spAutoFit/>
          </a:bodyPr>
          <a:lstStyle/>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u="sng" dirty="0" smtClean="0">
                <a:latin typeface="微软雅黑" panose="020B0503020204020204" pitchFamily="34" charset="-122"/>
                <a:ea typeface="微软雅黑" panose="020B0503020204020204" pitchFamily="34" charset="-122"/>
              </a:rPr>
              <a:t>参赛团队奖</a:t>
            </a:r>
            <a:endParaRPr lang="en-US" altLang="zh-CN" u="sng" dirty="0">
              <a:latin typeface="微软雅黑" panose="020B0503020204020204" pitchFamily="34" charset="-122"/>
              <a:ea typeface="微软雅黑" panose="020B0503020204020204" pitchFamily="34" charset="-122"/>
            </a:endParaRPr>
          </a:p>
          <a:p>
            <a:pPr lvl="2" defTabSz="-635">
              <a:lnSpc>
                <a:spcPct val="150000"/>
              </a:lnSpc>
              <a:buClr>
                <a:schemeClr val="bg1">
                  <a:lumMod val="50000"/>
                </a:schemeClr>
              </a:buClr>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smtClean="0">
                <a:latin typeface="微软雅黑" panose="020B0503020204020204" pitchFamily="34" charset="-122"/>
                <a:ea typeface="微软雅黑" panose="020B0503020204020204" pitchFamily="34" charset="-122"/>
              </a:rPr>
              <a:t>大赛</a:t>
            </a:r>
            <a:r>
              <a:rPr lang="zh-CN" altLang="en-US" sz="1600" dirty="0">
                <a:latin typeface="微软雅黑" panose="020B0503020204020204" pitchFamily="34" charset="-122"/>
                <a:ea typeface="微软雅黑" panose="020B0503020204020204" pitchFamily="34" charset="-122"/>
              </a:rPr>
              <a:t>全国总决赛设：</a:t>
            </a: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a:latin typeface="微软雅黑" panose="020B0503020204020204" pitchFamily="34" charset="-122"/>
                <a:ea typeface="微软雅黑" panose="020B0503020204020204" pitchFamily="34" charset="-122"/>
              </a:rPr>
              <a:t>一等奖，</a:t>
            </a:r>
            <a:r>
              <a:rPr lang="en-US" altLang="zh-CN" sz="1600" dirty="0">
                <a:latin typeface="微软雅黑" panose="020B0503020204020204" pitchFamily="34" charset="-122"/>
                <a:ea typeface="微软雅黑" panose="020B0503020204020204" pitchFamily="34" charset="-122"/>
              </a:rPr>
              <a:t>1 </a:t>
            </a:r>
            <a:r>
              <a:rPr lang="zh-CN" altLang="en-US" sz="1600" dirty="0">
                <a:latin typeface="微软雅黑" panose="020B0503020204020204" pitchFamily="34" charset="-122"/>
                <a:ea typeface="微软雅黑" panose="020B0503020204020204" pitchFamily="34" charset="-122"/>
              </a:rPr>
              <a:t>名（龙芯杯），团队奖金 </a:t>
            </a:r>
            <a:r>
              <a:rPr lang="en-US" altLang="zh-CN" sz="1600" dirty="0">
                <a:latin typeface="微软雅黑" panose="020B0503020204020204" pitchFamily="34" charset="-122"/>
                <a:ea typeface="微软雅黑" panose="020B0503020204020204" pitchFamily="34" charset="-122"/>
              </a:rPr>
              <a:t>5 </a:t>
            </a:r>
            <a:r>
              <a:rPr lang="zh-CN" altLang="en-US" sz="1600" dirty="0">
                <a:latin typeface="微软雅黑" panose="020B0503020204020204" pitchFamily="34" charset="-122"/>
                <a:ea typeface="微软雅黑" panose="020B0503020204020204" pitchFamily="34" charset="-122"/>
              </a:rPr>
              <a:t>万元（税前）及获奖证书；</a:t>
            </a: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a:latin typeface="微软雅黑" panose="020B0503020204020204" pitchFamily="34" charset="-122"/>
                <a:ea typeface="微软雅黑" panose="020B0503020204020204" pitchFamily="34" charset="-122"/>
              </a:rPr>
              <a:t>二等奖，</a:t>
            </a:r>
            <a:r>
              <a:rPr lang="en-US" altLang="zh-CN" sz="1600" dirty="0">
                <a:latin typeface="微软雅黑" panose="020B0503020204020204" pitchFamily="34" charset="-122"/>
                <a:ea typeface="微软雅黑" panose="020B0503020204020204" pitchFamily="34" charset="-122"/>
              </a:rPr>
              <a:t>3 </a:t>
            </a:r>
            <a:r>
              <a:rPr lang="zh-CN" altLang="en-US" sz="1600" dirty="0">
                <a:latin typeface="微软雅黑" panose="020B0503020204020204" pitchFamily="34" charset="-122"/>
                <a:ea typeface="微软雅黑" panose="020B0503020204020204" pitchFamily="34" charset="-122"/>
              </a:rPr>
              <a:t>名，团队奖金 </a:t>
            </a:r>
            <a:r>
              <a:rPr lang="en-US" altLang="zh-CN" sz="1600" dirty="0">
                <a:latin typeface="微软雅黑" panose="020B0503020204020204" pitchFamily="34" charset="-122"/>
                <a:ea typeface="微软雅黑" panose="020B0503020204020204" pitchFamily="34" charset="-122"/>
              </a:rPr>
              <a:t>1 </a:t>
            </a:r>
            <a:r>
              <a:rPr lang="zh-CN" altLang="en-US" sz="1600" dirty="0">
                <a:latin typeface="微软雅黑" panose="020B0503020204020204" pitchFamily="34" charset="-122"/>
                <a:ea typeface="微软雅黑" panose="020B0503020204020204" pitchFamily="34" charset="-122"/>
              </a:rPr>
              <a:t>万元（税前）及获奖证书；</a:t>
            </a: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a:latin typeface="微软雅黑" panose="020B0503020204020204" pitchFamily="34" charset="-122"/>
                <a:ea typeface="微软雅黑" panose="020B0503020204020204" pitchFamily="34" charset="-122"/>
              </a:rPr>
              <a:t>三等奖，</a:t>
            </a:r>
            <a:r>
              <a:rPr lang="en-US" altLang="zh-CN" sz="1600" dirty="0">
                <a:latin typeface="微软雅黑" panose="020B0503020204020204" pitchFamily="34" charset="-122"/>
                <a:ea typeface="微软雅黑" panose="020B0503020204020204" pitchFamily="34" charset="-122"/>
              </a:rPr>
              <a:t>6 </a:t>
            </a:r>
            <a:r>
              <a:rPr lang="zh-CN" altLang="en-US" sz="1600" dirty="0">
                <a:latin typeface="微软雅黑" panose="020B0503020204020204" pitchFamily="34" charset="-122"/>
                <a:ea typeface="微软雅黑" panose="020B0503020204020204" pitchFamily="34" charset="-122"/>
              </a:rPr>
              <a:t>名，团队奖金 </a:t>
            </a:r>
            <a:r>
              <a:rPr lang="en-US" altLang="zh-CN" sz="1600" dirty="0">
                <a:latin typeface="微软雅黑" panose="020B0503020204020204" pitchFamily="34" charset="-122"/>
                <a:ea typeface="微软雅黑" panose="020B0503020204020204" pitchFamily="34" charset="-122"/>
              </a:rPr>
              <a:t>3000 </a:t>
            </a:r>
            <a:r>
              <a:rPr lang="zh-CN" altLang="en-US" sz="1600" dirty="0">
                <a:latin typeface="微软雅黑" panose="020B0503020204020204" pitchFamily="34" charset="-122"/>
                <a:ea typeface="微软雅黑" panose="020B0503020204020204" pitchFamily="34" charset="-122"/>
              </a:rPr>
              <a:t>元（税前）及获奖证书。</a:t>
            </a:r>
          </a:p>
          <a:p>
            <a:pPr marL="914400" lvl="1"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u="sng" dirty="0" smtClean="0">
                <a:latin typeface="微软雅黑" panose="020B0503020204020204" pitchFamily="34" charset="-122"/>
                <a:ea typeface="微软雅黑" panose="020B0503020204020204" pitchFamily="34" charset="-122"/>
              </a:rPr>
              <a:t>教师奖</a:t>
            </a:r>
            <a:endParaRPr lang="zh-CN" altLang="en-US" u="sng" dirty="0">
              <a:latin typeface="微软雅黑" panose="020B0503020204020204" pitchFamily="34" charset="-122"/>
              <a:ea typeface="微软雅黑" panose="020B0503020204020204" pitchFamily="34" charset="-122"/>
            </a:endParaRPr>
          </a:p>
          <a:p>
            <a:pPr marL="1371600" lvl="2" indent="-457200" defTabSz="-635">
              <a:lnSpc>
                <a:spcPct val="150000"/>
              </a:lnSpc>
              <a:buClr>
                <a:schemeClr val="bg1">
                  <a:lumMod val="50000"/>
                </a:schemeClr>
              </a:buClr>
              <a:buFont typeface="Wingdings" panose="05000000000000000000" pitchFamily="2" charset="2"/>
              <a:buChar char="Ø"/>
              <a:tabLst>
                <a:tab pos="588645" algn="l"/>
                <a:tab pos="1503045" algn="l"/>
                <a:tab pos="2417445" algn="l"/>
                <a:tab pos="3331845" algn="l"/>
                <a:tab pos="4246245" algn="l"/>
                <a:tab pos="5160645" algn="l"/>
                <a:tab pos="6075045" algn="l"/>
                <a:tab pos="6989445" algn="l"/>
                <a:tab pos="7903845" algn="l"/>
                <a:tab pos="8818245" algn="l"/>
                <a:tab pos="9732645" algn="l"/>
              </a:tabLst>
              <a:defRPr/>
            </a:pPr>
            <a:r>
              <a:rPr lang="zh-CN" altLang="en-US" sz="1600" dirty="0" smtClean="0">
                <a:latin typeface="微软雅黑" panose="020B0503020204020204" pitchFamily="34" charset="-122"/>
                <a:ea typeface="微软雅黑" panose="020B0503020204020204" pitchFamily="34" charset="-122"/>
              </a:rPr>
              <a:t>所有</a:t>
            </a:r>
            <a:r>
              <a:rPr lang="zh-CN" altLang="en-US" sz="1600" dirty="0">
                <a:latin typeface="微软雅黑" panose="020B0503020204020204" pitchFamily="34" charset="-122"/>
                <a:ea typeface="微软雅黑" panose="020B0503020204020204" pitchFamily="34" charset="-122"/>
              </a:rPr>
              <a:t>获奖团队的指导教师，均可获得大赛组委会颁发的“优秀指导教师”</a:t>
            </a:r>
            <a:r>
              <a:rPr lang="zh-CN" altLang="en-US" sz="1600" dirty="0" smtClean="0">
                <a:latin typeface="微软雅黑" panose="020B0503020204020204" pitchFamily="34" charset="-122"/>
                <a:ea typeface="微软雅黑" panose="020B0503020204020204" pitchFamily="34" charset="-122"/>
              </a:rPr>
              <a:t>奖</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75942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矩形 4"/>
          <p:cNvSpPr>
            <a:spLocks noChangeArrowheads="1"/>
          </p:cNvSpPr>
          <p:nvPr/>
        </p:nvSpPr>
        <p:spPr bwMode="auto">
          <a:xfrm>
            <a:off x="197321" y="338090"/>
            <a:ext cx="7038975" cy="400110"/>
          </a:xfrm>
          <a:prstGeom prst="rect">
            <a:avLst/>
          </a:prstGeom>
          <a:noFill/>
          <a:ln>
            <a:noFill/>
            <a:mite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195" tIns="39101" rIns="75195" bIns="39101" numCol="1" anchor="b" anchorCtr="0" compatLnSpc="1"/>
          <a:lstStyle/>
          <a:p>
            <a:pPr eaLnBrk="0" hangingPunct="0"/>
            <a:r>
              <a:rPr lang="zh-CN" altLang="en-US" sz="2000" dirty="0" smtClean="0">
                <a:latin typeface="微软雅黑" panose="020B0503020204020204" pitchFamily="34" charset="-122"/>
                <a:ea typeface="微软雅黑" panose="020B0503020204020204" pitchFamily="34" charset="-122"/>
                <a:cs typeface="+mj-cs"/>
              </a:rPr>
              <a:t>大赛官网</a:t>
            </a:r>
            <a:endParaRPr lang="x-none" sz="2000" dirty="0">
              <a:latin typeface="微软雅黑" panose="020B0503020204020204" pitchFamily="34" charset="-122"/>
              <a:ea typeface="微软雅黑" panose="020B0503020204020204" pitchFamily="34" charset="-122"/>
              <a:cs typeface="+mj-cs"/>
            </a:endParaRPr>
          </a:p>
        </p:txBody>
      </p:sp>
      <p:sp>
        <p:nvSpPr>
          <p:cNvPr id="21" name="文本框 20"/>
          <p:cNvSpPr txBox="1"/>
          <p:nvPr/>
        </p:nvSpPr>
        <p:spPr>
          <a:xfrm>
            <a:off x="683568" y="997104"/>
            <a:ext cx="7776542" cy="487680"/>
          </a:xfrm>
          <a:prstGeom prst="rect">
            <a:avLst/>
          </a:prstGeom>
          <a:noFill/>
        </p:spPr>
        <p:txBody>
          <a:bodyPr wrap="square" lIns="0" tIns="0" rIns="0" bIns="0" rtlCol="0" anchor="ctr" anchorCtr="0">
            <a:noAutofit/>
          </a:bodyPr>
          <a:lstStyle/>
          <a:p>
            <a:pPr algn="ctr"/>
            <a:r>
              <a:rPr lang="x-none" sz="3600" u="sng" dirty="0">
                <a:solidFill>
                  <a:srgbClr val="002060"/>
                </a:solidFill>
                <a:latin typeface="FreeSerif" charset="0"/>
                <a:ea typeface="FreeSerif" charset="0"/>
              </a:rPr>
              <a:t>www.nscscc.org</a:t>
            </a:r>
          </a:p>
        </p:txBody>
      </p:sp>
      <p:pic>
        <p:nvPicPr>
          <p:cNvPr id="5" name="图片 4" descr="Screenshot-nscscc"/>
          <p:cNvPicPr>
            <a:picLocks noChangeAspect="1"/>
          </p:cNvPicPr>
          <p:nvPr/>
        </p:nvPicPr>
        <p:blipFill>
          <a:blip r:embed="rId2"/>
          <a:stretch>
            <a:fillRect/>
          </a:stretch>
        </p:blipFill>
        <p:spPr>
          <a:xfrm>
            <a:off x="228277" y="1575846"/>
            <a:ext cx="8803370" cy="4805482"/>
          </a:xfrm>
          <a:prstGeom prst="rect">
            <a:avLst/>
          </a:prstGeom>
        </p:spPr>
      </p:pic>
      <p:sp>
        <p:nvSpPr>
          <p:cNvPr id="9"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smtClean="0">
                <a:latin typeface="Myriad Pro" pitchFamily="34" charset="0"/>
                <a:ea typeface="宋体" panose="02010600030101010101" pitchFamily="2" charset="-122"/>
              </a:rPr>
              <a:t>page</a:t>
            </a:r>
            <a:r>
              <a:rPr lang="en-US" altLang="zh-CN" sz="1000" dirty="0" smtClean="0">
                <a:latin typeface="Myriad Pro" pitchFamily="34" charset="0"/>
                <a:ea typeface="宋体" panose="02010600030101010101" pitchFamily="2" charset="-122"/>
              </a:rPr>
              <a:t> </a:t>
            </a:r>
            <a:fld id="{B63F4AF0-CCFB-48EA-84C2-052C18AAB1D7}" type="slidenum">
              <a:rPr lang="zh-CN" altLang="zh-CN" sz="1000" smtClean="0">
                <a:latin typeface="Myriad Pro" pitchFamily="34" charset="0"/>
                <a:ea typeface="宋体" panose="02010600030101010101" pitchFamily="2" charset="-122"/>
              </a:rPr>
              <a:t>8</a:t>
            </a:fld>
            <a:endParaRPr lang="en-US" altLang="zh-CN" sz="1000" dirty="0">
              <a:latin typeface="Myriad Pro" pitchFamily="34" charset="0"/>
              <a:ea typeface="宋体" panose="02010600030101010101" pitchFamily="2" charset="-122"/>
            </a:endParaRPr>
          </a:p>
        </p:txBody>
      </p:sp>
    </p:spTree>
    <p:extLst>
      <p:ext uri="{BB962C8B-B14F-4D97-AF65-F5344CB8AC3E}">
        <p14:creationId xmlns:p14="http://schemas.microsoft.com/office/powerpoint/2010/main" val="3807212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矩形 4"/>
          <p:cNvSpPr>
            <a:spLocks noChangeArrowheads="1"/>
          </p:cNvSpPr>
          <p:nvPr/>
        </p:nvSpPr>
        <p:spPr bwMode="auto">
          <a:xfrm>
            <a:off x="197321" y="338090"/>
            <a:ext cx="7038975" cy="400110"/>
          </a:xfrm>
          <a:prstGeom prst="rect">
            <a:avLst/>
          </a:prstGeom>
          <a:noFill/>
          <a:ln>
            <a:noFill/>
            <a:mite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195" tIns="39101" rIns="75195" bIns="39101" numCol="1" anchor="b" anchorCtr="0" compatLnSpc="1"/>
          <a:lstStyle/>
          <a:p>
            <a:pPr eaLnBrk="0" hangingPunct="0"/>
            <a:r>
              <a:rPr lang="zh-CN" altLang="en-US" sz="2000" dirty="0" smtClean="0">
                <a:latin typeface="微软雅黑" panose="020B0503020204020204" pitchFamily="34" charset="-122"/>
                <a:ea typeface="微软雅黑" panose="020B0503020204020204" pitchFamily="34" charset="-122"/>
                <a:cs typeface="+mj-cs"/>
              </a:rPr>
              <a:t>大赛报名方式</a:t>
            </a:r>
            <a:endParaRPr lang="x-none" sz="2000" dirty="0">
              <a:latin typeface="微软雅黑" panose="020B0503020204020204" pitchFamily="34" charset="-122"/>
              <a:ea typeface="微软雅黑" panose="020B0503020204020204" pitchFamily="34" charset="-122"/>
              <a:cs typeface="+mj-cs"/>
            </a:endParaRPr>
          </a:p>
        </p:txBody>
      </p:sp>
      <p:sp>
        <p:nvSpPr>
          <p:cNvPr id="26" name="标题 1"/>
          <p:cNvSpPr>
            <a:spLocks noGrp="1" noChangeArrowheads="1"/>
          </p:cNvSpPr>
          <p:nvPr>
            <p:ph type="title" idx="4294967295"/>
          </p:nvPr>
        </p:nvSpPr>
        <p:spPr>
          <a:xfrm>
            <a:off x="481604" y="1162541"/>
            <a:ext cx="2807970" cy="341630"/>
          </a:xfrm>
          <a:prstGeom prst="flowChartAlternateProcess">
            <a:avLst/>
          </a:prstGeom>
          <a:solidFill>
            <a:schemeClr val="bg1">
              <a:lumMod val="95000"/>
            </a:schemeClr>
          </a:solidFill>
          <a:ln>
            <a:solidFill>
              <a:srgbClr val="3333CC"/>
            </a:solidFill>
            <a:prstDash val="sysDot"/>
            <a:miter/>
          </a:ln>
        </p:spPr>
        <p:txBody>
          <a:bodyPr vert="horz" wrap="square" lIns="91440" tIns="45720" rIns="91440" bIns="45720" numCol="1" rtlCol="0" anchor="ctr" anchorCtr="0" compatLnSpc="1">
            <a:normAutofit/>
          </a:bodyPr>
          <a:lstStyle/>
          <a:p>
            <a:pPr eaLnBrk="1" fontAlgn="auto" hangingPunct="1">
              <a:spcAft>
                <a:spcPts val="0"/>
              </a:spcAft>
            </a:pPr>
            <a:r>
              <a:rPr lang="x-none" altLang="zh-CN" sz="1400" b="1" dirty="0">
                <a:solidFill>
                  <a:srgbClr val="3333CC"/>
                </a:solidFill>
                <a:effectLst>
                  <a:innerShdw blurRad="63500" dist="50800" dir="2700000">
                    <a:prstClr val="black">
                      <a:alpha val="50000"/>
                    </a:prstClr>
                  </a:innerShdw>
                </a:effectLst>
                <a:latin typeface="微软雅黑" panose="020B0503020204020204" pitchFamily="34" charset="-122"/>
                <a:ea typeface="微软雅黑" panose="020B0503020204020204" pitchFamily="34" charset="-122"/>
              </a:rPr>
              <a:t>STEP1</a:t>
            </a:r>
          </a:p>
        </p:txBody>
      </p:sp>
      <p:sp>
        <p:nvSpPr>
          <p:cNvPr id="29" name="TextBox 46"/>
          <p:cNvSpPr txBox="1">
            <a:spLocks noChangeArrowheads="1"/>
          </p:cNvSpPr>
          <p:nvPr/>
        </p:nvSpPr>
        <p:spPr bwMode="auto">
          <a:xfrm>
            <a:off x="487771" y="1522591"/>
            <a:ext cx="2801521" cy="738664"/>
          </a:xfrm>
          <a:prstGeom prst="rect">
            <a:avLst/>
          </a:prstGeom>
          <a:solidFill>
            <a:schemeClr val="bg1"/>
          </a:solidFill>
          <a:ln w="19050" cap="rnd">
            <a:solidFill>
              <a:srgbClr val="3333CC"/>
            </a:solidFill>
            <a:prstDash val="sysDash"/>
            <a:bevel/>
          </a:ln>
          <a:effectLst>
            <a:outerShdw blurRad="50800" dist="38100" dir="2700000" algn="tl" rotWithShape="0">
              <a:prstClr val="black">
                <a:alpha val="40000"/>
              </a:prstClr>
            </a:outerShdw>
          </a:effectLst>
        </p:spPr>
        <p:txBody>
          <a:bodyPr wrap="square">
            <a:spAutoFit/>
          </a:bodyPr>
          <a:lstStyle>
            <a:lvl1pPr defTabSz="622300" eaLnBrk="0" hangingPunct="0">
              <a:defRPr b="1">
                <a:solidFill>
                  <a:schemeClr val="tx1"/>
                </a:solidFill>
                <a:latin typeface="Calibri" panose="020F0502020204030204" pitchFamily="34" charset="0"/>
                <a:ea typeface="宋体" pitchFamily="2" charset="-122"/>
              </a:defRPr>
            </a:lvl1pPr>
            <a:lvl2pPr marL="742950" indent="-285750" defTabSz="622300" eaLnBrk="0" hangingPunct="0">
              <a:defRPr b="1">
                <a:solidFill>
                  <a:schemeClr val="tx1"/>
                </a:solidFill>
                <a:latin typeface="Calibri" panose="020F0502020204030204" pitchFamily="34" charset="0"/>
                <a:ea typeface="宋体" pitchFamily="2" charset="-122"/>
              </a:defRPr>
            </a:lvl2pPr>
            <a:lvl3pPr marL="1143000" indent="-228600" defTabSz="622300" eaLnBrk="0" hangingPunct="0">
              <a:defRPr b="1">
                <a:solidFill>
                  <a:schemeClr val="tx1"/>
                </a:solidFill>
                <a:latin typeface="Calibri" panose="020F0502020204030204" pitchFamily="34" charset="0"/>
                <a:ea typeface="宋体" pitchFamily="2" charset="-122"/>
              </a:defRPr>
            </a:lvl3pPr>
            <a:lvl4pPr marL="1600200" indent="-228600" defTabSz="622300" eaLnBrk="0" hangingPunct="0">
              <a:defRPr b="1">
                <a:solidFill>
                  <a:schemeClr val="tx1"/>
                </a:solidFill>
                <a:latin typeface="Calibri" panose="020F0502020204030204" pitchFamily="34" charset="0"/>
                <a:ea typeface="宋体" pitchFamily="2" charset="-122"/>
              </a:defRPr>
            </a:lvl4pPr>
            <a:lvl5pPr marL="2057400" indent="-228600" defTabSz="622300" eaLnBrk="0" hangingPunct="0">
              <a:defRPr b="1">
                <a:solidFill>
                  <a:schemeClr val="tx1"/>
                </a:solidFill>
                <a:latin typeface="Calibri" panose="020F0502020204030204" pitchFamily="34" charset="0"/>
                <a:ea typeface="宋体" pitchFamily="2" charset="-122"/>
              </a:defRPr>
            </a:lvl5pPr>
            <a:lvl6pPr marL="25146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6pPr>
            <a:lvl7pPr marL="29718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7pPr>
            <a:lvl8pPr marL="34290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8pPr>
            <a:lvl9pPr marL="38862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9pPr>
          </a:lstStyle>
          <a:p>
            <a:pPr algn="ctr" eaLnBrk="1" hangingPunct="1">
              <a:lnSpc>
                <a:spcPct val="150000"/>
              </a:lnSpc>
            </a:pPr>
            <a:r>
              <a:rPr lang="zh-CN" altLang="en-US" sz="1400" dirty="0">
                <a:latin typeface="微软雅黑" panose="020B0503020204020204" pitchFamily="34" charset="-122"/>
                <a:ea typeface="微软雅黑" panose="020B0503020204020204" pitchFamily="34" charset="-122"/>
              </a:rPr>
              <a:t>从大赛网站 </a:t>
            </a:r>
            <a:r>
              <a:rPr lang="en-US" altLang="zh-CN" sz="1400" dirty="0">
                <a:latin typeface="微软雅黑" panose="020B0503020204020204" pitchFamily="34" charset="-122"/>
                <a:ea typeface="微软雅黑" panose="020B0503020204020204" pitchFamily="34" charset="-122"/>
              </a:rPr>
              <a:t>www.nscscc.org </a:t>
            </a:r>
            <a:r>
              <a:rPr lang="zh-CN" altLang="en-US" sz="1400" dirty="0">
                <a:latin typeface="微软雅黑" panose="020B0503020204020204" pitchFamily="34" charset="-122"/>
                <a:ea typeface="微软雅黑" panose="020B0503020204020204" pitchFamily="34" charset="-122"/>
              </a:rPr>
              <a:t>下载报名表</a:t>
            </a:r>
            <a:endParaRPr lang="zh-CN" altLang="en-US" sz="1400" dirty="0">
              <a:latin typeface="微软雅黑" panose="020B0503020204020204" pitchFamily="34" charset="-122"/>
              <a:ea typeface="微软雅黑" panose="020B0503020204020204" pitchFamily="34" charset="-122"/>
            </a:endParaRPr>
          </a:p>
        </p:txBody>
      </p:sp>
      <p:sp>
        <p:nvSpPr>
          <p:cNvPr id="17" name="灯片编号占位符 5"/>
          <p:cNvSpPr>
            <a:spLocks noGrp="1"/>
          </p:cNvSpPr>
          <p:nvPr>
            <p:ph type="sldNum" sz="quarter" idx="4294967295"/>
          </p:nvPr>
        </p:nvSpPr>
        <p:spPr>
          <a:xfrm>
            <a:off x="5868144" y="623731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anose="020B0604020202020204" pitchFamily="34" charset="0"/>
                <a:ea typeface="黑体" panose="02010609060101010101" pitchFamily="49" charset="-122"/>
              </a:defRPr>
            </a:lvl1pPr>
            <a:lvl2pPr marL="742950" indent="-285750">
              <a:spcBef>
                <a:spcPct val="20000"/>
              </a:spcBef>
              <a:buChar char="–"/>
              <a:defRPr sz="2800">
                <a:solidFill>
                  <a:schemeClr val="tx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黑体" panose="02010609060101010101" pitchFamily="49" charset="-122"/>
              </a:defRPr>
            </a:lvl9pPr>
          </a:lstStyle>
          <a:p>
            <a:pPr>
              <a:spcBef>
                <a:spcPct val="0"/>
              </a:spcBef>
            </a:pPr>
            <a:r>
              <a:rPr lang="zh-CN" altLang="zh-CN" sz="1000" dirty="0">
                <a:latin typeface="Myriad Pro" pitchFamily="34" charset="0"/>
                <a:ea typeface="宋体" panose="02010600030101010101" pitchFamily="2" charset="-122"/>
              </a:rPr>
              <a:t>page </a:t>
            </a:r>
            <a:fld id="{6FEE2DFD-3EE8-45E0-BE23-23B4A827A2FB}" type="slidenum">
              <a:rPr lang="en-US" altLang="zh-CN" sz="1000" smtClean="0">
                <a:latin typeface="Myriad Pro" pitchFamily="34" charset="0"/>
                <a:ea typeface="宋体" panose="02010600030101010101" pitchFamily="2" charset="-122"/>
              </a:rPr>
              <a:t>9</a:t>
            </a:fld>
            <a:endParaRPr lang="en-US" altLang="zh-CN" sz="1000" dirty="0">
              <a:latin typeface="Myriad Pro" pitchFamily="34" charset="0"/>
              <a:ea typeface="宋体" panose="02010600030101010101" pitchFamily="2" charset="-122"/>
            </a:endParaRPr>
          </a:p>
        </p:txBody>
      </p:sp>
      <p:sp>
        <p:nvSpPr>
          <p:cNvPr id="16" name="标题 1"/>
          <p:cNvSpPr txBox="1">
            <a:spLocks noChangeArrowheads="1"/>
          </p:cNvSpPr>
          <p:nvPr/>
        </p:nvSpPr>
        <p:spPr bwMode="auto">
          <a:xfrm>
            <a:off x="2994249" y="2583195"/>
            <a:ext cx="3175645" cy="341630"/>
          </a:xfrm>
          <a:prstGeom prst="flowChartAlternateProcess">
            <a:avLst/>
          </a:prstGeom>
          <a:solidFill>
            <a:schemeClr val="bg1">
              <a:lumMod val="95000"/>
            </a:schemeClr>
          </a:solidFill>
          <a:ln>
            <a:solidFill>
              <a:srgbClr val="3333CC"/>
            </a:solidFill>
            <a:prstDash val="sysDot"/>
            <a:miter/>
          </a:ln>
          <a:extLst/>
        </p:spPr>
        <p:txBody>
          <a:bodyPr vert="horz" wrap="square" lIns="91440" tIns="45720" rIns="91440" bIns="45720" numCol="1" rtlCol="0" anchor="ctr" anchorCtr="0" compatLnSpc="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eaLnBrk="1" fontAlgn="auto" hangingPunct="1">
              <a:spcAft>
                <a:spcPts val="0"/>
              </a:spcAft>
              <a:buFontTx/>
            </a:pPr>
            <a:r>
              <a:rPr lang="x-none" altLang="zh-CN" sz="1400" b="1" dirty="0" smtClean="0">
                <a:solidFill>
                  <a:srgbClr val="3333CC"/>
                </a:solidFill>
                <a:effectLst>
                  <a:innerShdw blurRad="63500" dist="50800" dir="2700000">
                    <a:prstClr val="black">
                      <a:alpha val="50000"/>
                    </a:prstClr>
                  </a:innerShdw>
                </a:effectLst>
                <a:latin typeface="微软雅黑" panose="020B0503020204020204" pitchFamily="34" charset="-122"/>
                <a:ea typeface="微软雅黑" panose="020B0503020204020204" pitchFamily="34" charset="-122"/>
              </a:rPr>
              <a:t>STEP</a:t>
            </a:r>
            <a:r>
              <a:rPr lang="en-US" altLang="zh-CN" sz="1400" b="1" dirty="0" smtClean="0">
                <a:solidFill>
                  <a:srgbClr val="3333CC"/>
                </a:solidFill>
                <a:effectLst>
                  <a:innerShdw blurRad="63500" dist="50800" dir="2700000">
                    <a:prstClr val="black">
                      <a:alpha val="50000"/>
                    </a:prstClr>
                  </a:innerShdw>
                </a:effectLst>
                <a:latin typeface="微软雅黑" panose="020B0503020204020204" pitchFamily="34" charset="-122"/>
                <a:ea typeface="微软雅黑" panose="020B0503020204020204" pitchFamily="34" charset="-122"/>
              </a:rPr>
              <a:t>2</a:t>
            </a:r>
            <a:endParaRPr lang="x-none" altLang="zh-CN" sz="1400" b="1" dirty="0">
              <a:solidFill>
                <a:srgbClr val="3333CC"/>
              </a:solidFill>
              <a:effectLst>
                <a:innerShdw blurRad="63500" dist="50800" dir="2700000">
                  <a:prstClr val="black">
                    <a:alpha val="50000"/>
                  </a:prstClr>
                </a:innerShdw>
              </a:effectLst>
              <a:latin typeface="微软雅黑" panose="020B0503020204020204" pitchFamily="34" charset="-122"/>
              <a:ea typeface="微软雅黑" panose="020B0503020204020204" pitchFamily="34" charset="-122"/>
            </a:endParaRPr>
          </a:p>
        </p:txBody>
      </p:sp>
      <p:sp>
        <p:nvSpPr>
          <p:cNvPr id="18" name="TextBox 46"/>
          <p:cNvSpPr txBox="1">
            <a:spLocks noChangeArrowheads="1"/>
          </p:cNvSpPr>
          <p:nvPr/>
        </p:nvSpPr>
        <p:spPr bwMode="auto">
          <a:xfrm>
            <a:off x="3000417" y="2943245"/>
            <a:ext cx="3168352" cy="1384995"/>
          </a:xfrm>
          <a:prstGeom prst="rect">
            <a:avLst/>
          </a:prstGeom>
          <a:solidFill>
            <a:schemeClr val="bg1"/>
          </a:solidFill>
          <a:ln w="19050" cap="rnd">
            <a:solidFill>
              <a:srgbClr val="3333CC"/>
            </a:solidFill>
            <a:prstDash val="sysDash"/>
            <a:bevel/>
          </a:ln>
          <a:effectLst>
            <a:outerShdw blurRad="50800" dist="38100" dir="2700000" algn="tl" rotWithShape="0">
              <a:prstClr val="black">
                <a:alpha val="40000"/>
              </a:prstClr>
            </a:outerShdw>
          </a:effectLst>
        </p:spPr>
        <p:txBody>
          <a:bodyPr wrap="square">
            <a:spAutoFit/>
          </a:bodyPr>
          <a:lstStyle>
            <a:lvl1pPr defTabSz="622300" eaLnBrk="0" hangingPunct="0">
              <a:defRPr b="1">
                <a:solidFill>
                  <a:schemeClr val="tx1"/>
                </a:solidFill>
                <a:latin typeface="Calibri" panose="020F0502020204030204" pitchFamily="34" charset="0"/>
                <a:ea typeface="宋体" pitchFamily="2" charset="-122"/>
              </a:defRPr>
            </a:lvl1pPr>
            <a:lvl2pPr marL="742950" indent="-285750" defTabSz="622300" eaLnBrk="0" hangingPunct="0">
              <a:defRPr b="1">
                <a:solidFill>
                  <a:schemeClr val="tx1"/>
                </a:solidFill>
                <a:latin typeface="Calibri" panose="020F0502020204030204" pitchFamily="34" charset="0"/>
                <a:ea typeface="宋体" pitchFamily="2" charset="-122"/>
              </a:defRPr>
            </a:lvl2pPr>
            <a:lvl3pPr marL="1143000" indent="-228600" defTabSz="622300" eaLnBrk="0" hangingPunct="0">
              <a:defRPr b="1">
                <a:solidFill>
                  <a:schemeClr val="tx1"/>
                </a:solidFill>
                <a:latin typeface="Calibri" panose="020F0502020204030204" pitchFamily="34" charset="0"/>
                <a:ea typeface="宋体" pitchFamily="2" charset="-122"/>
              </a:defRPr>
            </a:lvl3pPr>
            <a:lvl4pPr marL="1600200" indent="-228600" defTabSz="622300" eaLnBrk="0" hangingPunct="0">
              <a:defRPr b="1">
                <a:solidFill>
                  <a:schemeClr val="tx1"/>
                </a:solidFill>
                <a:latin typeface="Calibri" panose="020F0502020204030204" pitchFamily="34" charset="0"/>
                <a:ea typeface="宋体" pitchFamily="2" charset="-122"/>
              </a:defRPr>
            </a:lvl4pPr>
            <a:lvl5pPr marL="2057400" indent="-228600" defTabSz="622300" eaLnBrk="0" hangingPunct="0">
              <a:defRPr b="1">
                <a:solidFill>
                  <a:schemeClr val="tx1"/>
                </a:solidFill>
                <a:latin typeface="Calibri" panose="020F0502020204030204" pitchFamily="34" charset="0"/>
                <a:ea typeface="宋体" pitchFamily="2" charset="-122"/>
              </a:defRPr>
            </a:lvl5pPr>
            <a:lvl6pPr marL="25146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6pPr>
            <a:lvl7pPr marL="29718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7pPr>
            <a:lvl8pPr marL="34290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8pPr>
            <a:lvl9pPr marL="38862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9pPr>
          </a:lstStyle>
          <a:p>
            <a:pPr algn="ctr" eaLnBrk="1" hangingPunct="1">
              <a:lnSpc>
                <a:spcPct val="150000"/>
              </a:lnSpc>
            </a:pPr>
            <a:r>
              <a:rPr lang="zh-CN" altLang="en-US" sz="1400" dirty="0" smtClean="0">
                <a:latin typeface="微软雅黑" panose="020B0503020204020204" pitchFamily="34" charset="-122"/>
                <a:ea typeface="微软雅黑" panose="020B0503020204020204" pitchFamily="34" charset="-122"/>
              </a:rPr>
              <a:t>准备报名材料。</a:t>
            </a:r>
            <a:endParaRPr lang="en-US" altLang="zh-CN" sz="1400" dirty="0" smtClean="0">
              <a:latin typeface="微软雅黑" panose="020B0503020204020204" pitchFamily="34" charset="-122"/>
              <a:ea typeface="微软雅黑" panose="020B0503020204020204" pitchFamily="34" charset="-122"/>
            </a:endParaRPr>
          </a:p>
          <a:p>
            <a:pPr algn="ctr" eaLnBrk="1" hangingPunct="1">
              <a:lnSpc>
                <a:spcPct val="150000"/>
              </a:lnSpc>
            </a:pPr>
            <a:r>
              <a:rPr lang="zh-CN" altLang="en-US" sz="1400" dirty="0">
                <a:latin typeface="微软雅黑" panose="020B0503020204020204" pitchFamily="34" charset="-122"/>
                <a:ea typeface="微软雅黑" panose="020B0503020204020204" pitchFamily="34" charset="-122"/>
              </a:rPr>
              <a:t>包括：报名表（需加盖学校</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学院公章）、指导教师身份证及工作证、所有</a:t>
            </a:r>
            <a:r>
              <a:rPr lang="zh-CN" altLang="en-US" sz="1400" dirty="0" smtClean="0">
                <a:latin typeface="微软雅黑" panose="020B0503020204020204" pitchFamily="34" charset="-122"/>
                <a:ea typeface="微软雅黑" panose="020B0503020204020204" pitchFamily="34" charset="-122"/>
              </a:rPr>
              <a:t>队员</a:t>
            </a:r>
            <a:r>
              <a:rPr lang="zh-CN" altLang="en-US" sz="1400" dirty="0">
                <a:latin typeface="微软雅黑" panose="020B0503020204020204" pitchFamily="34" charset="-122"/>
                <a:ea typeface="微软雅黑" panose="020B0503020204020204" pitchFamily="34" charset="-122"/>
              </a:rPr>
              <a:t>身份证及学生证。</a:t>
            </a:r>
            <a:endParaRPr lang="zh-CN" altLang="en-US" sz="1400" dirty="0">
              <a:latin typeface="微软雅黑" panose="020B0503020204020204" pitchFamily="34" charset="-122"/>
              <a:ea typeface="微软雅黑" panose="020B0503020204020204" pitchFamily="34" charset="-122"/>
            </a:endParaRPr>
          </a:p>
        </p:txBody>
      </p:sp>
      <p:sp>
        <p:nvSpPr>
          <p:cNvPr id="19" name="标题 1"/>
          <p:cNvSpPr txBox="1">
            <a:spLocks noChangeArrowheads="1"/>
          </p:cNvSpPr>
          <p:nvPr/>
        </p:nvSpPr>
        <p:spPr bwMode="auto">
          <a:xfrm>
            <a:off x="5875439" y="4599409"/>
            <a:ext cx="2919633" cy="341630"/>
          </a:xfrm>
          <a:prstGeom prst="flowChartAlternateProcess">
            <a:avLst/>
          </a:prstGeom>
          <a:solidFill>
            <a:schemeClr val="bg1">
              <a:lumMod val="95000"/>
            </a:schemeClr>
          </a:solidFill>
          <a:ln>
            <a:solidFill>
              <a:srgbClr val="3333CC"/>
            </a:solidFill>
            <a:prstDash val="sysDot"/>
            <a:miter/>
          </a:ln>
          <a:extLst/>
        </p:spPr>
        <p:txBody>
          <a:bodyPr vert="horz" wrap="square" lIns="91440" tIns="45720" rIns="91440" bIns="45720" numCol="1" rtlCol="0" anchor="ctr" anchorCtr="0" compatLnSpc="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eaLnBrk="1" fontAlgn="auto" hangingPunct="1">
              <a:spcAft>
                <a:spcPts val="0"/>
              </a:spcAft>
              <a:buFontTx/>
            </a:pPr>
            <a:r>
              <a:rPr lang="x-none" altLang="zh-CN" sz="1400" b="1" dirty="0" smtClean="0">
                <a:solidFill>
                  <a:srgbClr val="3333CC"/>
                </a:solidFill>
                <a:effectLst>
                  <a:innerShdw blurRad="63500" dist="50800" dir="2700000">
                    <a:prstClr val="black">
                      <a:alpha val="50000"/>
                    </a:prstClr>
                  </a:innerShdw>
                </a:effectLst>
                <a:latin typeface="微软雅黑" panose="020B0503020204020204" pitchFamily="34" charset="-122"/>
                <a:ea typeface="微软雅黑" panose="020B0503020204020204" pitchFamily="34" charset="-122"/>
              </a:rPr>
              <a:t>STEP</a:t>
            </a:r>
            <a:r>
              <a:rPr lang="en-US" altLang="zh-CN" sz="1400" dirty="0">
                <a:solidFill>
                  <a:srgbClr val="3333CC"/>
                </a:solidFill>
                <a:effectLst>
                  <a:innerShdw blurRad="63500" dist="50800" dir="2700000">
                    <a:prstClr val="black">
                      <a:alpha val="50000"/>
                    </a:prstClr>
                  </a:innerShdw>
                </a:effectLst>
                <a:latin typeface="微软雅黑" panose="020B0503020204020204" pitchFamily="34" charset="-122"/>
                <a:ea typeface="微软雅黑" panose="020B0503020204020204" pitchFamily="34" charset="-122"/>
              </a:rPr>
              <a:t>3</a:t>
            </a:r>
            <a:endParaRPr lang="x-none" altLang="zh-CN" sz="1400" b="1" dirty="0">
              <a:solidFill>
                <a:srgbClr val="3333CC"/>
              </a:solidFill>
              <a:effectLst>
                <a:innerShdw blurRad="63500" dist="50800" dir="2700000">
                  <a:prstClr val="black">
                    <a:alpha val="50000"/>
                  </a:prstClr>
                </a:innerShdw>
              </a:effectLst>
              <a:latin typeface="微软雅黑" panose="020B0503020204020204" pitchFamily="34" charset="-122"/>
              <a:ea typeface="微软雅黑" panose="020B0503020204020204" pitchFamily="34" charset="-122"/>
            </a:endParaRPr>
          </a:p>
        </p:txBody>
      </p:sp>
      <p:sp>
        <p:nvSpPr>
          <p:cNvPr id="20" name="TextBox 46"/>
          <p:cNvSpPr txBox="1">
            <a:spLocks noChangeArrowheads="1"/>
          </p:cNvSpPr>
          <p:nvPr/>
        </p:nvSpPr>
        <p:spPr bwMode="auto">
          <a:xfrm>
            <a:off x="5881863" y="4959459"/>
            <a:ext cx="2912928" cy="1061829"/>
          </a:xfrm>
          <a:prstGeom prst="rect">
            <a:avLst/>
          </a:prstGeom>
          <a:solidFill>
            <a:schemeClr val="bg1"/>
          </a:solidFill>
          <a:ln w="19050" cap="rnd">
            <a:solidFill>
              <a:srgbClr val="3333CC"/>
            </a:solidFill>
            <a:prstDash val="sysDash"/>
            <a:bevel/>
          </a:ln>
          <a:effectLst>
            <a:outerShdw blurRad="50800" dist="38100" dir="2700000" algn="tl" rotWithShape="0">
              <a:prstClr val="black">
                <a:alpha val="40000"/>
              </a:prstClr>
            </a:outerShdw>
          </a:effectLst>
        </p:spPr>
        <p:txBody>
          <a:bodyPr wrap="square">
            <a:spAutoFit/>
          </a:bodyPr>
          <a:lstStyle>
            <a:lvl1pPr defTabSz="622300" eaLnBrk="0" hangingPunct="0">
              <a:defRPr b="1">
                <a:solidFill>
                  <a:schemeClr val="tx1"/>
                </a:solidFill>
                <a:latin typeface="Calibri" panose="020F0502020204030204" pitchFamily="34" charset="0"/>
                <a:ea typeface="宋体" pitchFamily="2" charset="-122"/>
              </a:defRPr>
            </a:lvl1pPr>
            <a:lvl2pPr marL="742950" indent="-285750" defTabSz="622300" eaLnBrk="0" hangingPunct="0">
              <a:defRPr b="1">
                <a:solidFill>
                  <a:schemeClr val="tx1"/>
                </a:solidFill>
                <a:latin typeface="Calibri" panose="020F0502020204030204" pitchFamily="34" charset="0"/>
                <a:ea typeface="宋体" pitchFamily="2" charset="-122"/>
              </a:defRPr>
            </a:lvl2pPr>
            <a:lvl3pPr marL="1143000" indent="-228600" defTabSz="622300" eaLnBrk="0" hangingPunct="0">
              <a:defRPr b="1">
                <a:solidFill>
                  <a:schemeClr val="tx1"/>
                </a:solidFill>
                <a:latin typeface="Calibri" panose="020F0502020204030204" pitchFamily="34" charset="0"/>
                <a:ea typeface="宋体" pitchFamily="2" charset="-122"/>
              </a:defRPr>
            </a:lvl3pPr>
            <a:lvl4pPr marL="1600200" indent="-228600" defTabSz="622300" eaLnBrk="0" hangingPunct="0">
              <a:defRPr b="1">
                <a:solidFill>
                  <a:schemeClr val="tx1"/>
                </a:solidFill>
                <a:latin typeface="Calibri" panose="020F0502020204030204" pitchFamily="34" charset="0"/>
                <a:ea typeface="宋体" pitchFamily="2" charset="-122"/>
              </a:defRPr>
            </a:lvl4pPr>
            <a:lvl5pPr marL="2057400" indent="-228600" defTabSz="622300" eaLnBrk="0" hangingPunct="0">
              <a:defRPr b="1">
                <a:solidFill>
                  <a:schemeClr val="tx1"/>
                </a:solidFill>
                <a:latin typeface="Calibri" panose="020F0502020204030204" pitchFamily="34" charset="0"/>
                <a:ea typeface="宋体" pitchFamily="2" charset="-122"/>
              </a:defRPr>
            </a:lvl5pPr>
            <a:lvl6pPr marL="25146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6pPr>
            <a:lvl7pPr marL="29718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7pPr>
            <a:lvl8pPr marL="34290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8pPr>
            <a:lvl9pPr marL="3886200" indent="-228600" defTabSz="622300" eaLnBrk="0" fontAlgn="base" hangingPunct="0">
              <a:spcBef>
                <a:spcPct val="0"/>
              </a:spcBef>
              <a:spcAft>
                <a:spcPct val="0"/>
              </a:spcAft>
              <a:buFont typeface="Arial" panose="02080604020202020204" charset="0"/>
              <a:defRPr b="1">
                <a:solidFill>
                  <a:schemeClr val="tx1"/>
                </a:solidFill>
                <a:latin typeface="Calibri" panose="020F0502020204030204" pitchFamily="34" charset="0"/>
                <a:ea typeface="宋体" pitchFamily="2" charset="-122"/>
              </a:defRPr>
            </a:lvl9pPr>
          </a:lstStyle>
          <a:p>
            <a:pPr algn="ctr" eaLnBrk="1" hangingPunct="1">
              <a:lnSpc>
                <a:spcPct val="150000"/>
              </a:lnSpc>
            </a:pPr>
            <a:r>
              <a:rPr lang="zh-CN" altLang="en-US" sz="1400" dirty="0" smtClean="0">
                <a:latin typeface="微软雅黑" panose="020B0503020204020204" pitchFamily="34" charset="-122"/>
                <a:ea typeface="微软雅黑" panose="020B0503020204020204" pitchFamily="34" charset="-122"/>
              </a:rPr>
              <a:t>参赛</a:t>
            </a:r>
            <a:r>
              <a:rPr lang="zh-CN" altLang="en-US" sz="1400" dirty="0">
                <a:latin typeface="微软雅黑" panose="020B0503020204020204" pitchFamily="34" charset="-122"/>
                <a:ea typeface="微软雅黑" panose="020B0503020204020204" pitchFamily="34" charset="-122"/>
              </a:rPr>
              <a:t>队将文件包发至大赛组委会邮箱 </a:t>
            </a:r>
            <a:r>
              <a:rPr lang="en-US" altLang="zh-CN" sz="1400" dirty="0">
                <a:latin typeface="微软雅黑" panose="020B0503020204020204" pitchFamily="34" charset="-122"/>
                <a:ea typeface="微软雅黑" panose="020B0503020204020204" pitchFamily="34" charset="-122"/>
              </a:rPr>
              <a:t>yangkun@loongson.cn</a:t>
            </a:r>
            <a:r>
              <a:rPr lang="zh-CN" altLang="en-US" sz="1400" dirty="0">
                <a:latin typeface="微软雅黑" panose="020B0503020204020204" pitchFamily="34" charset="-122"/>
                <a:ea typeface="微软雅黑" panose="020B0503020204020204" pitchFamily="34" charset="-122"/>
              </a:rPr>
              <a:t>，并在收到确认邮件后</a:t>
            </a:r>
            <a:r>
              <a:rPr lang="zh-CN" altLang="en-US" sz="1400" dirty="0" smtClean="0">
                <a:latin typeface="微软雅黑" panose="020B0503020204020204" pitchFamily="34" charset="-122"/>
                <a:ea typeface="微软雅黑" panose="020B0503020204020204" pitchFamily="34" charset="-122"/>
              </a:rPr>
              <a:t>，注册工作完成</a:t>
            </a:r>
            <a:endParaRPr lang="en-US" altLang="zh-CN" sz="14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74096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noFill/>
        </a:ln>
      </a:spPr>
      <a:bodyPr anchor="t">
        <a:spAutoFit/>
      </a:bodyPr>
      <a:lstStyle>
        <a:defPPr indent="304800" eaLnBrk="0" hangingPunct="0">
          <a:lnSpc>
            <a:spcPts val="1875"/>
          </a:lnSpc>
          <a:defRPr lang="zh-CN" altLang="zh-CN" sz="1200" b="1" dirty="0">
            <a:latin typeface="微软雅黑" panose="020B0503020204020204" pitchFamily="34" charset="-122"/>
            <a:ea typeface="微软雅黑" panose="020B0503020204020204" pitchFamily="34"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2545</TotalTime>
  <Words>1756</Words>
  <Application>Microsoft Office PowerPoint</Application>
  <PresentationFormat>全屏显示(4:3)</PresentationFormat>
  <Paragraphs>199</Paragraphs>
  <Slides>23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FreeSerif</vt:lpstr>
      <vt:lpstr>Myriad Pro</vt:lpstr>
      <vt:lpstr>黑体</vt:lpstr>
      <vt:lpstr>宋体</vt:lpstr>
      <vt:lpstr>微软雅黑</vt:lpstr>
      <vt:lpstr>Arial</vt:lpstr>
      <vt:lpstr>Calibri</vt:lpstr>
      <vt:lpstr>Cambria Math</vt:lpstr>
      <vt:lpstr>Times New Roman</vt:lpstr>
      <vt:lpstr>Wingdings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STEP1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STEP1</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sks</dc:creator>
  <cp:lastModifiedBy>cpu</cp:lastModifiedBy>
  <cp:revision>1802</cp:revision>
  <dcterms:created xsi:type="dcterms:W3CDTF">2010-12-30T23:24:00Z</dcterms:created>
  <dcterms:modified xsi:type="dcterms:W3CDTF">2017-05-05T18:28:56Z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